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00" r:id="rId2"/>
    <p:sldId id="401" r:id="rId3"/>
    <p:sldId id="402" r:id="rId4"/>
    <p:sldId id="390" r:id="rId5"/>
    <p:sldId id="398" r:id="rId6"/>
    <p:sldId id="404" r:id="rId7"/>
    <p:sldId id="357" r:id="rId8"/>
    <p:sldId id="359" r:id="rId9"/>
    <p:sldId id="369" r:id="rId10"/>
    <p:sldId id="358" r:id="rId11"/>
    <p:sldId id="362" r:id="rId12"/>
    <p:sldId id="363" r:id="rId13"/>
    <p:sldId id="366" r:id="rId14"/>
    <p:sldId id="370" r:id="rId15"/>
    <p:sldId id="365" r:id="rId16"/>
    <p:sldId id="406" r:id="rId17"/>
    <p:sldId id="407" r:id="rId18"/>
    <p:sldId id="395" r:id="rId19"/>
    <p:sldId id="393" r:id="rId20"/>
    <p:sldId id="364" r:id="rId21"/>
    <p:sldId id="375" r:id="rId22"/>
    <p:sldId id="376" r:id="rId23"/>
    <p:sldId id="378" r:id="rId24"/>
    <p:sldId id="379" r:id="rId25"/>
    <p:sldId id="383" r:id="rId26"/>
    <p:sldId id="380" r:id="rId27"/>
    <p:sldId id="382" r:id="rId28"/>
    <p:sldId id="384" r:id="rId29"/>
    <p:sldId id="396" r:id="rId30"/>
    <p:sldId id="386" r:id="rId31"/>
    <p:sldId id="381" r:id="rId32"/>
    <p:sldId id="374" r:id="rId33"/>
    <p:sldId id="408" r:id="rId34"/>
    <p:sldId id="409" r:id="rId35"/>
    <p:sldId id="410" r:id="rId36"/>
    <p:sldId id="411" r:id="rId37"/>
    <p:sldId id="412" r:id="rId38"/>
    <p:sldId id="416" r:id="rId39"/>
    <p:sldId id="415" r:id="rId40"/>
    <p:sldId id="413" r:id="rId41"/>
    <p:sldId id="399" r:id="rId42"/>
    <p:sldId id="414" r:id="rId43"/>
    <p:sldId id="372" r:id="rId44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DCDFF"/>
    <a:srgbClr val="FB2D2D"/>
    <a:srgbClr val="FF4747"/>
    <a:srgbClr val="6666FF"/>
    <a:srgbClr val="00CC00"/>
    <a:srgbClr val="0033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20" autoAdjust="0"/>
    <p:restoredTop sz="94617" autoAdjust="0"/>
  </p:normalViewPr>
  <p:slideViewPr>
    <p:cSldViewPr>
      <p:cViewPr>
        <p:scale>
          <a:sx n="75" d="100"/>
          <a:sy n="75" d="100"/>
        </p:scale>
        <p:origin x="-1614" y="-78"/>
      </p:cViewPr>
      <p:guideLst>
        <p:guide orient="horz" pos="84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818D06-B659-4E88-9F64-99652AB9A7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85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9A63BD-F67B-41FD-9619-780E0B28A25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2923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6A500F-7E0C-4B93-A801-C1EA723EE232}" type="slidenum">
              <a:rPr lang="de-AT" sz="1200" smtClean="0">
                <a:latin typeface="Times New Roman" pitchFamily="18" charset="0"/>
              </a:rPr>
              <a:pPr eaLnBrk="1" hangingPunct="1"/>
              <a:t>23</a:t>
            </a:fld>
            <a:endParaRPr lang="de-AT" sz="1200" smtClean="0">
              <a:latin typeface="Times New Roman" pitchFamily="18" charset="0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45" tIns="45921" rIns="91845" bIns="45921" anchor="b"/>
          <a:lstStyle>
            <a:lvl1pPr defTabSz="919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93E5AAD-0AC8-488E-83E3-B5C0628C1FE2}" type="slidenum">
              <a:rPr lang="en-GB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6762" cy="3432175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</p:spPr>
        <p:txBody>
          <a:bodyPr lIns="91845" tIns="45921" rIns="91845" bIns="45921"/>
          <a:lstStyle/>
          <a:p>
            <a:pPr marL="88900" indent="-88900" eaLnBrk="1" hangingPunct="1"/>
            <a:r>
              <a:rPr lang="en-US" sz="1100" smtClean="0"/>
              <a:t>7 patients in each group not evaluable: either not treated (n=5) or found to have no measurable disease at baseline by central laboratory assessment (n=9), despite having met eligibility criterion of measurable disease by local laboratory evaluation</a:t>
            </a:r>
          </a:p>
          <a:p>
            <a:pPr marL="88900" indent="-88900" eaLnBrk="1" hangingPunct="1"/>
            <a:r>
              <a:rPr lang="en-US" sz="1100" smtClean="0"/>
              <a:t>P-values shown for comparisons of EBMT response rates; calculated by stratified Cochran Mantel-Haemszel chi-squared test</a:t>
            </a:r>
          </a:p>
          <a:p>
            <a:pPr marL="88900" indent="-88900" eaLnBrk="1" hangingPunct="1"/>
            <a:r>
              <a:rPr lang="en-US" sz="1100" smtClean="0"/>
              <a:t>ORR by International Uniform Response Criteria including patients in response at last assessment (but unconfirmed) was 78% with VMP (12 additional patients) and 40% with MP (4 additional patients). Of 79 patients (23%) with stable disease by International Uniform Response Criteria, 4 (1%) were immunofixation-negative, and 19 (6%) had &gt;50% reduction in M-protein in serum and/or urine; however, these patients were not recorded as PR because they did not fulfill all of the criteria, mainly because the confirmatory test was missing. Furthermore, 38 (11%) patients either had 25-49% reductions in M-protein or met the EBMT criteria for MR for non-secretory disease. Accordingly, only 18 (7%) patients were </a:t>
            </a:r>
            <a:r>
              <a:rPr lang="en-US" sz="1100" smtClean="0">
                <a:latin typeface="Arial" pitchFamily="34" charset="0"/>
              </a:rPr>
              <a:t>‘</a:t>
            </a:r>
            <a:r>
              <a:rPr lang="en-US" sz="1100" smtClean="0"/>
              <a:t>true</a:t>
            </a:r>
            <a:r>
              <a:rPr lang="en-US" sz="1100" smtClean="0">
                <a:latin typeface="Arial" pitchFamily="34" charset="0"/>
              </a:rPr>
              <a:t>’</a:t>
            </a:r>
            <a:r>
              <a:rPr lang="en-US" sz="1100" smtClean="0"/>
              <a:t> non-responders.</a:t>
            </a:r>
          </a:p>
          <a:p>
            <a:pPr marL="88900" indent="-88900" eaLnBrk="1" hangingPunct="1"/>
            <a:endParaRPr lang="en-US" sz="11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D3744C-E457-431D-8EB7-FEDD8BCF49F0}" type="slidenum">
              <a:rPr lang="de-AT" sz="1200" smtClean="0">
                <a:latin typeface="Times New Roman" pitchFamily="18" charset="0"/>
              </a:rPr>
              <a:pPr eaLnBrk="1" hangingPunct="1"/>
              <a:t>26</a:t>
            </a:fld>
            <a:endParaRPr lang="de-AT" sz="1200" smtClean="0">
              <a:latin typeface="Times New Roman" pitchFamily="18" charset="0"/>
            </a:endParaRP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3" tIns="45712" rIns="91423" bIns="45712"/>
          <a:lstStyle/>
          <a:p>
            <a:pPr eaLnBrk="1" hangingPunct="1"/>
            <a:r>
              <a:rPr lang="en-US" i="1" smtClean="0"/>
              <a:t>CR, complete response; DVT, deep-vein thrombosis; PE, pulmonary embolism; PR, partial response; Rd, lenalidomide/low-dose dexamethasone; RD, lenalidomide/high-dose dexamethasone; SAE, serious adverse events; VGPR, very good partial response.</a:t>
            </a:r>
          </a:p>
          <a:p>
            <a:pPr eaLnBrk="1" hangingPunct="1"/>
            <a:endParaRPr lang="en-US" i="1" smtClean="0"/>
          </a:p>
          <a:p>
            <a:pPr eaLnBrk="1" hangingPunct="1">
              <a:spcBef>
                <a:spcPct val="45000"/>
              </a:spcBef>
            </a:pPr>
            <a:r>
              <a:rPr lang="en-US" smtClean="0"/>
              <a:t>Rajkumar Conclusion: Responses are superior with RD; this does not translate into superior TTP, PFS or OS but is associated with significantly higher toxicity</a:t>
            </a:r>
            <a:endParaRPr lang="en-US" sz="1000" smtClean="0"/>
          </a:p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283A2E-E2EA-4490-A73A-10928949DA50}" type="slidenum">
              <a:rPr lang="de-AT" sz="1200" smtClean="0">
                <a:latin typeface="Times New Roman" pitchFamily="18" charset="0"/>
              </a:rPr>
              <a:pPr eaLnBrk="1" hangingPunct="1"/>
              <a:t>33</a:t>
            </a:fld>
            <a:endParaRPr lang="de-AT" sz="120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90EE3E-477B-406D-9F71-E7BA33882CBC}" type="slidenum">
              <a:rPr lang="de-AT" sz="1200" smtClean="0">
                <a:latin typeface="Times New Roman" pitchFamily="18" charset="0"/>
              </a:rPr>
              <a:pPr eaLnBrk="1" hangingPunct="1"/>
              <a:t>34</a:t>
            </a:fld>
            <a:endParaRPr lang="de-AT" sz="120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AC28E-7C21-4297-B785-2C30A42C879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332222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A30D-DAC8-4224-A02B-0997506478C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67229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762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678487" cy="57626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44517-4607-4CC8-AF4A-4DA4A5C0021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839248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0080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CF32A-DC12-4C9B-94C8-6BC2658DB74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484539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8916-EC97-4C25-A742-86DB92E9DCF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439000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949DF-6EF4-48F0-B957-DB65078C6C0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4577177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3248-7A40-443E-B715-45879AADA92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984670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C3A8-FD8C-4963-9CAB-6C9246FF784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660229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0CC00"/>
          </a:solidFill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83992-3CF1-4BE3-9DCA-50D01CA9B28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396489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9E72-0981-4CD5-8918-5D94C34205B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36660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9DE88-68EE-47A3-B1FB-5EE035BB255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692656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168E9-9AA0-41AD-89D2-A16E7E63AA2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390196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72400" cy="1008063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FFFFCC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Klicken Sie, um die Formate des Vorlagentextes zu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BA9C848-B5FF-42CC-B621-F27F6E7F847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6237288"/>
            <a:ext cx="2736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1400"/>
              <a:t>   </a:t>
            </a:r>
            <a:r>
              <a:rPr lang="en-US" sz="900"/>
              <a:t> Hematology-Oncology Wilhelminenspital</a:t>
            </a:r>
          </a:p>
          <a:p>
            <a:r>
              <a:rPr lang="en-US" sz="900"/>
              <a:t>         High quality care is our determination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981075"/>
            <a:ext cx="8208963" cy="10795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AT" b="1" dirty="0" smtClean="0">
                <a:solidFill>
                  <a:schemeClr val="accent3"/>
                </a:solidFill>
              </a:rPr>
              <a:t>Aktuelle Behandlungsstrategien bei Patienten mit multiplem </a:t>
            </a:r>
            <a:r>
              <a:rPr lang="de-AT" b="1" dirty="0" err="1" smtClean="0">
                <a:solidFill>
                  <a:schemeClr val="accent3"/>
                </a:solidFill>
              </a:rPr>
              <a:t>Myelom</a:t>
            </a:r>
            <a:r>
              <a:rPr lang="de-AT" b="1" dirty="0" smtClean="0">
                <a:solidFill>
                  <a:schemeClr val="accent3"/>
                </a:solidFill>
              </a:rPr>
              <a:t>  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4197350"/>
            <a:ext cx="4967288" cy="1752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000" smtClean="0"/>
              <a:t>Univ. Prof. Dr. Heinz Ludwig</a:t>
            </a:r>
          </a:p>
          <a:p>
            <a:pPr>
              <a:lnSpc>
                <a:spcPct val="90000"/>
              </a:lnSpc>
            </a:pPr>
            <a:r>
              <a:rPr lang="de-DE" sz="1800" smtClean="0"/>
              <a:t>I. Medizinische Abteilung </a:t>
            </a:r>
            <a:br>
              <a:rPr lang="de-DE" sz="1800" smtClean="0"/>
            </a:br>
            <a:r>
              <a:rPr lang="de-DE" sz="1800" smtClean="0"/>
              <a:t>Zentrum für Onkologie und Hämatologie</a:t>
            </a:r>
            <a:br>
              <a:rPr lang="de-DE" sz="1800" smtClean="0"/>
            </a:br>
            <a:r>
              <a:rPr lang="de-DE" sz="1800" smtClean="0"/>
              <a:t>Wilhelminenspital</a:t>
            </a:r>
          </a:p>
        </p:txBody>
      </p:sp>
      <p:pic>
        <p:nvPicPr>
          <p:cNvPr id="2052" name="Picture 5" descr="Portugal, April 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997200"/>
            <a:ext cx="30972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92208" y="3268216"/>
            <a:ext cx="17494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44500" y="1007814"/>
            <a:ext cx="8242300" cy="1053034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Ergebnisse moderner Induktionstherapien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2633663"/>
            <a:ext cx="5113337" cy="1803400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b="1" smtClean="0">
                <a:solidFill>
                  <a:schemeClr val="bg1"/>
                </a:solidFill>
              </a:rPr>
              <a:t>3 – 4 Zyklen (9 – 16  Wochen)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b="1" smtClean="0">
                <a:solidFill>
                  <a:schemeClr val="bg1"/>
                </a:solidFill>
              </a:rPr>
              <a:t>Ansprechraten: 80 – 100%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de-AT" sz="2000" b="1" smtClean="0">
                <a:solidFill>
                  <a:schemeClr val="bg1"/>
                </a:solidFill>
              </a:rPr>
              <a:t>Komplette Remission: 25 – 40%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defRPr/>
            </a:pPr>
            <a:r>
              <a:rPr lang="de-AT" sz="2800" b="1" smtClean="0">
                <a:solidFill>
                  <a:schemeClr val="accent3"/>
                </a:solidFill>
              </a:rPr>
              <a:t>Stammzell-Sammlung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79613" y="1557338"/>
            <a:ext cx="5113337" cy="1150937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de-AT" sz="1800" b="1" smtClean="0">
                <a:solidFill>
                  <a:schemeClr val="bg1"/>
                </a:solidFill>
              </a:rPr>
              <a:t>G-CSF Tag 1 – 5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de-AT" sz="1800" b="1" smtClean="0">
                <a:solidFill>
                  <a:schemeClr val="bg1"/>
                </a:solidFill>
              </a:rPr>
              <a:t>oder 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de-AT" sz="1800" b="1" smtClean="0">
                <a:solidFill>
                  <a:schemeClr val="bg1"/>
                </a:solidFill>
              </a:rPr>
              <a:t>Chemotherapie gefolgt von G-CSF</a:t>
            </a:r>
          </a:p>
          <a:p>
            <a:pPr eaLnBrk="1" hangingPunct="1">
              <a:lnSpc>
                <a:spcPct val="110000"/>
              </a:lnSpc>
            </a:pPr>
            <a:endParaRPr lang="de-AT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de-AT" sz="1800" smtClean="0">
              <a:solidFill>
                <a:schemeClr val="bg1"/>
              </a:solidFill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979613" y="2997200"/>
            <a:ext cx="5113337" cy="792163"/>
          </a:xfrm>
          <a:prstGeom prst="rect">
            <a:avLst/>
          </a:prstGeom>
          <a:solidFill>
            <a:srgbClr val="0000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1800" b="1">
                <a:solidFill>
                  <a:schemeClr val="bg1"/>
                </a:solidFill>
              </a:rPr>
              <a:t> ca. Tag 10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de-AT" sz="1800" b="1">
                <a:solidFill>
                  <a:schemeClr val="bg1"/>
                </a:solidFill>
              </a:rPr>
              <a:t>Stammzellsammlung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endParaRPr lang="de-AT" sz="1800">
              <a:solidFill>
                <a:schemeClr val="bg1"/>
              </a:solidFill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408488" y="48641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2294" name="Picture 7" descr="bild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14972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bluttransf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10810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sz="2800" b="1" dirty="0">
                <a:solidFill>
                  <a:schemeClr val="accent3"/>
                </a:solidFill>
              </a:rPr>
              <a:t>Stammzelltransplantation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403350" y="1700213"/>
            <a:ext cx="6264275" cy="4464050"/>
          </a:xfrm>
          <a:prstGeom prst="rect">
            <a:avLst/>
          </a:prstGeom>
          <a:solidFill>
            <a:srgbClr val="000099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3316" name="Picture 5" descr="bil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700213"/>
            <a:ext cx="30099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692275" y="5084763"/>
            <a:ext cx="5759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bg1"/>
                </a:solidFill>
              </a:rPr>
              <a:t>   </a:t>
            </a:r>
            <a:r>
              <a:rPr lang="en-US" sz="1400" b="1">
                <a:solidFill>
                  <a:schemeClr val="bg1"/>
                </a:solidFill>
              </a:rPr>
              <a:t>Hochdosis-         Stammzell-            Sterileinheit      Entlassung</a:t>
            </a:r>
          </a:p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Chemotherapie   Retransfusion</a:t>
            </a:r>
          </a:p>
          <a:p>
            <a:pPr eaLnBrk="1" hangingPunct="1"/>
            <a:endParaRPr lang="en-US" sz="1400" b="1">
              <a:solidFill>
                <a:schemeClr val="bg1"/>
              </a:solidFill>
            </a:endParaRPr>
          </a:p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        Tag 1                     3                                               12-14</a:t>
            </a:r>
          </a:p>
        </p:txBody>
      </p:sp>
      <p:pic>
        <p:nvPicPr>
          <p:cNvPr id="13318" name="Picture 9" descr="inf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89138"/>
            <a:ext cx="1409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bluttransfu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90725"/>
            <a:ext cx="1584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 anchor="ctr" anchorCtr="0"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solidFill>
                  <a:schemeClr val="accent3"/>
                </a:solidFill>
              </a:rPr>
              <a:t>Die </a:t>
            </a:r>
            <a:r>
              <a:rPr lang="en-GB" sz="2800" b="1" dirty="0" err="1" smtClean="0">
                <a:solidFill>
                  <a:schemeClr val="accent3"/>
                </a:solidFill>
              </a:rPr>
              <a:t>Reduktion</a:t>
            </a:r>
            <a:r>
              <a:rPr lang="en-GB" sz="2800" b="1" dirty="0" smtClean="0">
                <a:solidFill>
                  <a:schemeClr val="accent3"/>
                </a:solidFill>
              </a:rPr>
              <a:t> der </a:t>
            </a:r>
            <a:r>
              <a:rPr lang="en-GB" sz="2800" b="1" dirty="0" err="1" smtClean="0">
                <a:solidFill>
                  <a:schemeClr val="accent3"/>
                </a:solidFill>
              </a:rPr>
              <a:t>Myelomzellen</a:t>
            </a:r>
            <a:r>
              <a:rPr lang="en-GB" sz="2800" b="1" dirty="0" smtClean="0">
                <a:solidFill>
                  <a:schemeClr val="accent3"/>
                </a:solidFill>
              </a:rPr>
              <a:t>  </a:t>
            </a:r>
            <a:r>
              <a:rPr lang="en-GB" sz="2800" b="1" dirty="0" err="1" smtClean="0">
                <a:solidFill>
                  <a:schemeClr val="accent3"/>
                </a:solidFill>
              </a:rPr>
              <a:t>korreliert</a:t>
            </a:r>
            <a:r>
              <a:rPr lang="en-GB" sz="2800" b="1" dirty="0" smtClean="0"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solidFill>
                  <a:schemeClr val="accent3"/>
                </a:solidFill>
              </a:rPr>
              <a:t>mit</a:t>
            </a:r>
            <a:r>
              <a:rPr lang="en-GB" sz="2800" b="1" dirty="0" smtClean="0">
                <a:solidFill>
                  <a:schemeClr val="accent3"/>
                </a:solidFill>
              </a:rPr>
              <a:t> der </a:t>
            </a:r>
            <a:r>
              <a:rPr lang="en-GB" sz="2800" b="1" dirty="0" err="1" smtClean="0">
                <a:solidFill>
                  <a:schemeClr val="accent3"/>
                </a:solidFill>
              </a:rPr>
              <a:t>krankheitsfreien</a:t>
            </a:r>
            <a:r>
              <a:rPr lang="en-GB" sz="2800" b="1" dirty="0" smtClean="0"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solidFill>
                  <a:schemeClr val="accent3"/>
                </a:solidFill>
              </a:rPr>
              <a:t>Überlebenszeit</a:t>
            </a:r>
            <a:endParaRPr lang="en-US" sz="2800" b="1" dirty="0" smtClean="0">
              <a:solidFill>
                <a:schemeClr val="accent3"/>
              </a:solidFill>
            </a:endParaRPr>
          </a:p>
        </p:txBody>
      </p:sp>
      <p:cxnSp>
        <p:nvCxnSpPr>
          <p:cNvPr id="14339" name="Straight Connector 3"/>
          <p:cNvCxnSpPr>
            <a:cxnSpLocks noChangeShapeType="1"/>
          </p:cNvCxnSpPr>
          <p:nvPr/>
        </p:nvCxnSpPr>
        <p:spPr bwMode="auto">
          <a:xfrm>
            <a:off x="2459038" y="2713038"/>
            <a:ext cx="64516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0" name="Straight Connector 4"/>
          <p:cNvCxnSpPr>
            <a:cxnSpLocks noChangeShapeType="1"/>
          </p:cNvCxnSpPr>
          <p:nvPr/>
        </p:nvCxnSpPr>
        <p:spPr bwMode="auto">
          <a:xfrm>
            <a:off x="2468563" y="3302000"/>
            <a:ext cx="64516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5"/>
          <p:cNvCxnSpPr>
            <a:cxnSpLocks noChangeShapeType="1"/>
          </p:cNvCxnSpPr>
          <p:nvPr/>
        </p:nvCxnSpPr>
        <p:spPr bwMode="auto">
          <a:xfrm>
            <a:off x="2447925" y="4124325"/>
            <a:ext cx="64516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Straight Connector 6"/>
          <p:cNvCxnSpPr>
            <a:cxnSpLocks noChangeShapeType="1"/>
          </p:cNvCxnSpPr>
          <p:nvPr/>
        </p:nvCxnSpPr>
        <p:spPr bwMode="auto">
          <a:xfrm>
            <a:off x="2459038" y="4572000"/>
            <a:ext cx="64516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2459038" y="5008563"/>
            <a:ext cx="64516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2459038" y="4805363"/>
            <a:ext cx="6451600" cy="158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2447925" y="5241925"/>
            <a:ext cx="64516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1944688" y="3149600"/>
            <a:ext cx="500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 b="1">
                <a:ea typeface="MS PGothic" pitchFamily="34" charset="-128"/>
              </a:rPr>
              <a:t>MR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1974850" y="3983038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 b="1">
                <a:ea typeface="MS PGothic" pitchFamily="34" charset="-128"/>
              </a:rPr>
              <a:t>PR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1682750" y="43989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 b="1">
                <a:ea typeface="MS PGothic" pitchFamily="34" charset="-128"/>
              </a:rPr>
              <a:t>VGPR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1854200" y="46323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 b="1">
                <a:ea typeface="MS PGothic" pitchFamily="34" charset="-128"/>
              </a:rPr>
              <a:t>nCR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4350" name="TextBox 14"/>
          <p:cNvSpPr txBox="1">
            <a:spLocks noChangeArrowheads="1"/>
          </p:cNvSpPr>
          <p:nvPr/>
        </p:nvSpPr>
        <p:spPr bwMode="auto">
          <a:xfrm>
            <a:off x="1935163" y="4892675"/>
            <a:ext cx="47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 b="1">
                <a:ea typeface="MS PGothic" pitchFamily="34" charset="-128"/>
              </a:rPr>
              <a:t>CR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4351" name="TextBox 15"/>
          <p:cNvSpPr txBox="1">
            <a:spLocks noChangeArrowheads="1"/>
          </p:cNvSpPr>
          <p:nvPr/>
        </p:nvSpPr>
        <p:spPr bwMode="auto">
          <a:xfrm>
            <a:off x="1835150" y="5108575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600" b="1">
                <a:ea typeface="MS PGothic" pitchFamily="34" charset="-128"/>
              </a:rPr>
              <a:t>sCR</a:t>
            </a:r>
            <a:endParaRPr lang="en-US" sz="1600" b="1">
              <a:ea typeface="MS PGothic" pitchFamily="34" charset="-128"/>
            </a:endParaRPr>
          </a:p>
        </p:txBody>
      </p:sp>
      <p:sp>
        <p:nvSpPr>
          <p:cNvPr id="14352" name="TextBox 16"/>
          <p:cNvSpPr txBox="1">
            <a:spLocks noChangeArrowheads="1"/>
          </p:cNvSpPr>
          <p:nvPr/>
        </p:nvSpPr>
        <p:spPr bwMode="auto">
          <a:xfrm>
            <a:off x="323850" y="256540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600" b="1">
                <a:ea typeface="MS PGothic" pitchFamily="34" charset="-128"/>
              </a:rPr>
              <a:t>Behandlungsbeginn</a:t>
            </a:r>
            <a:endParaRPr lang="en-US" sz="1600" b="1">
              <a:ea typeface="MS PGothic" pitchFamily="34" charset="-128"/>
            </a:endParaRPr>
          </a:p>
        </p:txBody>
      </p:sp>
      <p:cxnSp>
        <p:nvCxnSpPr>
          <p:cNvPr id="14353" name="Straight Connector 18"/>
          <p:cNvCxnSpPr>
            <a:cxnSpLocks noChangeShapeType="1"/>
          </p:cNvCxnSpPr>
          <p:nvPr/>
        </p:nvCxnSpPr>
        <p:spPr bwMode="auto">
          <a:xfrm rot="16200000" flipH="1">
            <a:off x="2081213" y="3254375"/>
            <a:ext cx="2641600" cy="11176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Straight Connector 19"/>
          <p:cNvCxnSpPr>
            <a:cxnSpLocks noChangeShapeType="1"/>
          </p:cNvCxnSpPr>
          <p:nvPr/>
        </p:nvCxnSpPr>
        <p:spPr bwMode="auto">
          <a:xfrm rot="16200000" flipH="1">
            <a:off x="2347913" y="3089275"/>
            <a:ext cx="2235200" cy="1108075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5" name="Straight Connector 21"/>
          <p:cNvCxnSpPr>
            <a:cxnSpLocks noChangeShapeType="1"/>
          </p:cNvCxnSpPr>
          <p:nvPr/>
        </p:nvCxnSpPr>
        <p:spPr bwMode="auto">
          <a:xfrm rot="16200000" flipH="1">
            <a:off x="2615406" y="2717007"/>
            <a:ext cx="1584325" cy="1055688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6" name="Straight Connector 23"/>
          <p:cNvCxnSpPr>
            <a:cxnSpLocks noChangeShapeType="1"/>
          </p:cNvCxnSpPr>
          <p:nvPr/>
        </p:nvCxnSpPr>
        <p:spPr bwMode="auto">
          <a:xfrm>
            <a:off x="2930525" y="2484438"/>
            <a:ext cx="1036638" cy="762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7" name="Straight Connector 25"/>
          <p:cNvCxnSpPr>
            <a:cxnSpLocks noChangeShapeType="1"/>
          </p:cNvCxnSpPr>
          <p:nvPr/>
        </p:nvCxnSpPr>
        <p:spPr bwMode="auto">
          <a:xfrm flipV="1">
            <a:off x="3995738" y="2598738"/>
            <a:ext cx="3535362" cy="254000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8" name="Straight Connector 27"/>
          <p:cNvCxnSpPr>
            <a:cxnSpLocks noChangeShapeType="1"/>
          </p:cNvCxnSpPr>
          <p:nvPr/>
        </p:nvCxnSpPr>
        <p:spPr bwMode="auto">
          <a:xfrm flipV="1">
            <a:off x="3938588" y="2452688"/>
            <a:ext cx="1279525" cy="79375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Straight Connector 29"/>
          <p:cNvCxnSpPr>
            <a:cxnSpLocks noChangeShapeType="1"/>
          </p:cNvCxnSpPr>
          <p:nvPr/>
        </p:nvCxnSpPr>
        <p:spPr bwMode="auto">
          <a:xfrm flipV="1">
            <a:off x="3960813" y="2632075"/>
            <a:ext cx="2052637" cy="140335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Straight Connector 31"/>
          <p:cNvCxnSpPr>
            <a:cxnSpLocks noChangeShapeType="1"/>
          </p:cNvCxnSpPr>
          <p:nvPr/>
        </p:nvCxnSpPr>
        <p:spPr bwMode="auto">
          <a:xfrm flipV="1">
            <a:off x="4008438" y="2624138"/>
            <a:ext cx="2855912" cy="2103437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1" name="TextBox 35"/>
          <p:cNvSpPr txBox="1">
            <a:spLocks noChangeArrowheads="1"/>
          </p:cNvSpPr>
          <p:nvPr/>
        </p:nvSpPr>
        <p:spPr bwMode="auto">
          <a:xfrm>
            <a:off x="5232400" y="19304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800" b="1">
                <a:ea typeface="MS PGothic" pitchFamily="34" charset="-128"/>
              </a:rPr>
              <a:t>Progression</a:t>
            </a:r>
            <a:endParaRPr lang="en-US" sz="1800" b="1">
              <a:ea typeface="MS PGothic" pitchFamily="34" charset="-128"/>
            </a:endParaRPr>
          </a:p>
        </p:txBody>
      </p:sp>
      <p:cxnSp>
        <p:nvCxnSpPr>
          <p:cNvPr id="14362" name="Straight Arrow Connector 37"/>
          <p:cNvCxnSpPr>
            <a:cxnSpLocks noChangeShapeType="1"/>
          </p:cNvCxnSpPr>
          <p:nvPr/>
        </p:nvCxnSpPr>
        <p:spPr bwMode="auto">
          <a:xfrm flipV="1">
            <a:off x="3851275" y="5589588"/>
            <a:ext cx="2874963" cy="9525"/>
          </a:xfrm>
          <a:prstGeom prst="straightConnector1">
            <a:avLst/>
          </a:prstGeom>
          <a:noFill/>
          <a:ln w="50800" algn="ctr">
            <a:solidFill>
              <a:srgbClr val="0000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3" name="TextBox 38"/>
          <p:cNvSpPr txBox="1">
            <a:spLocks noChangeArrowheads="1"/>
          </p:cNvSpPr>
          <p:nvPr/>
        </p:nvSpPr>
        <p:spPr bwMode="auto">
          <a:xfrm>
            <a:off x="4826000" y="5680075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b="1">
                <a:ea typeface="MS PGothic" pitchFamily="34" charset="-128"/>
              </a:rPr>
              <a:t>Zeit</a:t>
            </a:r>
          </a:p>
        </p:txBody>
      </p:sp>
      <p:cxnSp>
        <p:nvCxnSpPr>
          <p:cNvPr id="3" name="Gerade Verbindung 2"/>
          <p:cNvCxnSpPr/>
          <p:nvPr/>
        </p:nvCxnSpPr>
        <p:spPr>
          <a:xfrm flipV="1">
            <a:off x="4019550" y="5127625"/>
            <a:ext cx="4224338" cy="30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4019550" y="4735513"/>
            <a:ext cx="32893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 anchor="t"/>
          <a:lstStyle/>
          <a:p>
            <a:pPr eaLnBrk="1" hangingPunct="1">
              <a:defRPr/>
            </a:pPr>
            <a:r>
              <a:rPr lang="en-GB" sz="2800" b="1" dirty="0" smtClean="0">
                <a:solidFill>
                  <a:schemeClr val="accent3"/>
                </a:solidFill>
              </a:rPr>
              <a:t>Das </a:t>
            </a:r>
            <a:r>
              <a:rPr lang="en-GB" sz="2800" b="1" dirty="0" err="1" smtClean="0">
                <a:solidFill>
                  <a:schemeClr val="accent3"/>
                </a:solidFill>
              </a:rPr>
              <a:t>Ausmaß</a:t>
            </a:r>
            <a:r>
              <a:rPr lang="en-GB" sz="2800" b="1" dirty="0" smtClean="0">
                <a:solidFill>
                  <a:schemeClr val="accent3"/>
                </a:solidFill>
              </a:rPr>
              <a:t> der </a:t>
            </a:r>
            <a:r>
              <a:rPr lang="en-GB" sz="2800" b="1" dirty="0" err="1" smtClean="0">
                <a:solidFill>
                  <a:schemeClr val="accent3"/>
                </a:solidFill>
              </a:rPr>
              <a:t>Tumorreduktion</a:t>
            </a:r>
            <a:r>
              <a:rPr lang="en-GB" sz="2800" b="1" dirty="0" smtClean="0"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solidFill>
                  <a:schemeClr val="accent3"/>
                </a:solidFill>
              </a:rPr>
              <a:t>korreliert</a:t>
            </a:r>
            <a:r>
              <a:rPr lang="en-GB" sz="2800" b="1" dirty="0" smtClean="0"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solidFill>
                  <a:schemeClr val="accent3"/>
                </a:solidFill>
              </a:rPr>
              <a:t>mit</a:t>
            </a:r>
            <a:r>
              <a:rPr lang="en-GB" sz="2800" b="1" dirty="0" smtClean="0"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solidFill>
                  <a:schemeClr val="accent3"/>
                </a:solidFill>
              </a:rPr>
              <a:t>dem</a:t>
            </a:r>
            <a:r>
              <a:rPr lang="en-GB" sz="2800" b="1" dirty="0" smtClean="0"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solidFill>
                  <a:schemeClr val="accent3"/>
                </a:solidFill>
              </a:rPr>
              <a:t>Überleben</a:t>
            </a:r>
            <a:r>
              <a:rPr lang="en-GB" sz="2800" b="1" dirty="0" smtClean="0">
                <a:solidFill>
                  <a:schemeClr val="accent3"/>
                </a:solidFill>
              </a:rPr>
              <a:t> (IFM 90)</a:t>
            </a:r>
            <a:endParaRPr lang="en-US" sz="2800" b="1" dirty="0" smtClean="0">
              <a:solidFill>
                <a:schemeClr val="accent3"/>
              </a:solidFill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000625" y="6540500"/>
            <a:ext cx="40338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9970FE"/>
              </a:buClr>
              <a:buSzPct val="75000"/>
              <a:buFont typeface="Wingdings 3" pitchFamily="18" charset="2"/>
              <a:buNone/>
            </a:pPr>
            <a:r>
              <a:rPr lang="en-GB" sz="1200" i="1">
                <a:ea typeface="MS PGothic" pitchFamily="34" charset="-128"/>
              </a:rPr>
              <a:t>Attal et al. Hematol Oncol Clin North Am 1997;1:133–146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557338"/>
            <a:ext cx="4705350" cy="4460875"/>
          </a:xfrm>
          <a:prstGeom prst="rect">
            <a:avLst/>
          </a:prstGeom>
          <a:solidFill>
            <a:srgbClr val="000080"/>
          </a:solidFill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365375" y="1876425"/>
            <a:ext cx="479425" cy="261938"/>
          </a:xfrm>
          <a:prstGeom prst="rect">
            <a:avLst/>
          </a:prstGeom>
          <a:solidFill>
            <a:srgbClr val="3F30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9970FE"/>
              </a:buClr>
              <a:buSzPct val="75000"/>
              <a:buFont typeface="Wingdings 3" pitchFamily="18" charset="2"/>
              <a:buNone/>
            </a:pPr>
            <a:r>
              <a:rPr lang="en-GB" sz="1400" b="1">
                <a:solidFill>
                  <a:srgbClr val="FFFFFF"/>
                </a:solidFill>
              </a:rPr>
              <a:t>100</a:t>
            </a: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035300" y="5324475"/>
            <a:ext cx="16065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9970FE"/>
              </a:buClr>
              <a:buSzPct val="75000"/>
              <a:buFont typeface="Wingdings 3" pitchFamily="18" charset="2"/>
              <a:buNone/>
            </a:pPr>
            <a:r>
              <a:rPr lang="en-US" sz="1600" b="1">
                <a:solidFill>
                  <a:srgbClr val="FFFFFF"/>
                </a:solidFill>
                <a:ea typeface="MS PGothic" pitchFamily="34" charset="-128"/>
              </a:rPr>
              <a:t>n=200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chemeClr val="accent3"/>
                </a:solidFill>
              </a:rPr>
              <a:t>Bedeutung</a:t>
            </a:r>
            <a:r>
              <a:rPr lang="en-US" sz="2800" b="1" dirty="0" smtClean="0">
                <a:solidFill>
                  <a:schemeClr val="accent3"/>
                </a:solidFill>
              </a:rPr>
              <a:t> des </a:t>
            </a:r>
            <a:r>
              <a:rPr lang="en-US" sz="2800" b="1" dirty="0" err="1" smtClean="0">
                <a:solidFill>
                  <a:schemeClr val="accent3"/>
                </a:solidFill>
              </a:rPr>
              <a:t>Zeitpunkts</a:t>
            </a:r>
            <a:r>
              <a:rPr lang="en-US" sz="2800" b="1" dirty="0" smtClean="0">
                <a:solidFill>
                  <a:schemeClr val="accent3"/>
                </a:solidFill>
              </a:rPr>
              <a:t> des </a:t>
            </a:r>
            <a:r>
              <a:rPr lang="en-US" sz="2800" b="1" dirty="0" err="1" smtClean="0">
                <a:solidFill>
                  <a:schemeClr val="accent3"/>
                </a:solidFill>
              </a:rPr>
              <a:t>Erreichens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einer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kompletten</a:t>
            </a:r>
            <a:r>
              <a:rPr lang="en-US" sz="2800" b="1" dirty="0" smtClean="0">
                <a:solidFill>
                  <a:schemeClr val="accent3"/>
                </a:solidFill>
              </a:rPr>
              <a:t> Remission </a:t>
            </a:r>
            <a:endParaRPr lang="en-GB" sz="2800" b="1" dirty="0" smtClean="0">
              <a:solidFill>
                <a:schemeClr val="accent3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6125" y="6500813"/>
            <a:ext cx="579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kern="0" dirty="0" err="1"/>
              <a:t>Dingli</a:t>
            </a:r>
            <a:r>
              <a:rPr lang="en-US" sz="1200" kern="0" dirty="0"/>
              <a:t> </a:t>
            </a:r>
            <a:r>
              <a:rPr lang="en-US" sz="1200" i="1" kern="0" dirty="0"/>
              <a:t>et al.</a:t>
            </a:r>
            <a:r>
              <a:rPr lang="en-US" sz="1200" kern="0" dirty="0"/>
              <a:t> ASH 2009 (abstract 1228)</a:t>
            </a:r>
          </a:p>
        </p:txBody>
      </p:sp>
      <p:graphicFrame>
        <p:nvGraphicFramePr>
          <p:cNvPr id="160966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63330"/>
              </p:ext>
            </p:extLst>
          </p:nvPr>
        </p:nvGraphicFramePr>
        <p:xfrm>
          <a:off x="971600" y="2204864"/>
          <a:ext cx="7056438" cy="2290860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3024188"/>
                <a:gridCol w="2016125"/>
                <a:gridCol w="2016125"/>
              </a:tblGrid>
              <a:tr h="823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Zeitpunkt zu dem eine komplette Remission erreicht wird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Zeit bis zur neuerlichen Progression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Überlebenszeit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Bereits vor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Transplantation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pitchFamily="18" charset="2"/>
                        </a:rPr>
                        <a:t></a:t>
                      </a:r>
                      <a:endParaRPr kumimoji="0" lang="de-AT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pitchFamily="18" charset="2"/>
                        </a:rPr>
                        <a:t></a:t>
                      </a:r>
                      <a:endParaRPr kumimoji="0" lang="de-AT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Erst nach Transplantation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pitchFamily="18" charset="2"/>
                        </a:rPr>
                        <a:t></a:t>
                      </a:r>
                      <a:endParaRPr kumimoji="0" lang="de-AT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sym typeface="Symbol" pitchFamily="18" charset="2"/>
                        </a:rPr>
                        <a:t></a:t>
                      </a:r>
                      <a:endParaRPr kumimoji="0" lang="de-A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Optionen nach ASZT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1908175" y="2224088"/>
            <a:ext cx="5400675" cy="3652837"/>
          </a:xfrm>
          <a:solidFill>
            <a:srgbClr val="000099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de-AT" sz="2000" b="1" dirty="0" err="1" smtClean="0">
                <a:solidFill>
                  <a:schemeClr val="bg1"/>
                </a:solidFill>
              </a:rPr>
              <a:t>Wait</a:t>
            </a:r>
            <a:r>
              <a:rPr lang="de-AT" sz="2000" b="1" dirty="0" smtClean="0">
                <a:solidFill>
                  <a:schemeClr val="bg1"/>
                </a:solidFill>
              </a:rPr>
              <a:t> &amp; See</a:t>
            </a:r>
          </a:p>
          <a:p>
            <a:pPr>
              <a:lnSpc>
                <a:spcPct val="140000"/>
              </a:lnSpc>
              <a:defRPr/>
            </a:pPr>
            <a:r>
              <a:rPr lang="de-AT" sz="2000" b="1" dirty="0" smtClean="0">
                <a:solidFill>
                  <a:schemeClr val="bg1"/>
                </a:solidFill>
              </a:rPr>
              <a:t>Tandemtransplantation bei &lt; VGPR</a:t>
            </a:r>
          </a:p>
          <a:p>
            <a:pPr>
              <a:lnSpc>
                <a:spcPct val="140000"/>
              </a:lnSpc>
              <a:defRPr/>
            </a:pPr>
            <a:r>
              <a:rPr lang="de-AT" sz="2000" b="1" dirty="0" smtClean="0">
                <a:solidFill>
                  <a:schemeClr val="bg1"/>
                </a:solidFill>
              </a:rPr>
              <a:t>Konsolidierung</a:t>
            </a:r>
          </a:p>
          <a:p>
            <a:pPr>
              <a:lnSpc>
                <a:spcPct val="140000"/>
              </a:lnSpc>
              <a:defRPr/>
            </a:pPr>
            <a:r>
              <a:rPr lang="de-AT" sz="2000" b="1" dirty="0" smtClean="0">
                <a:solidFill>
                  <a:schemeClr val="bg1"/>
                </a:solidFill>
              </a:rPr>
              <a:t>Erhaltungstherapie</a:t>
            </a:r>
          </a:p>
          <a:p>
            <a:pPr>
              <a:lnSpc>
                <a:spcPct val="140000"/>
              </a:lnSpc>
              <a:defRPr/>
            </a:pPr>
            <a:endParaRPr lang="de-AT" sz="2000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40000"/>
              </a:lnSpc>
              <a:buFontTx/>
              <a:buNone/>
              <a:defRPr/>
            </a:pPr>
            <a:r>
              <a:rPr lang="de-AT" sz="2000" b="1" dirty="0" smtClean="0">
                <a:solidFill>
                  <a:srgbClr val="FFFF00"/>
                </a:solidFill>
              </a:rPr>
              <a:t>Derzeit kein etablierter</a:t>
            </a:r>
            <a:br>
              <a:rPr lang="de-AT" sz="2000" b="1" dirty="0" smtClean="0">
                <a:solidFill>
                  <a:srgbClr val="FFFF00"/>
                </a:solidFill>
              </a:rPr>
            </a:br>
            <a:r>
              <a:rPr lang="de-AT" sz="2000" b="1" dirty="0" smtClean="0">
                <a:solidFill>
                  <a:srgbClr val="FFFF00"/>
                </a:solidFill>
              </a:rPr>
              <a:t>Behandlungsstandard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DE" sz="2800" b="1" dirty="0" smtClean="0">
                <a:solidFill>
                  <a:schemeClr val="accent3"/>
                </a:solidFill>
              </a:rPr>
              <a:t>Ziele von Konsolidierung und Erhaltungstherapie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4294967295"/>
          </p:nvPr>
        </p:nvSpPr>
        <p:spPr>
          <a:xfrm>
            <a:off x="179388" y="1989138"/>
            <a:ext cx="4032250" cy="3324225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ts val="1200"/>
              </a:spcBef>
              <a:buFont typeface="Zapf Dingbats"/>
              <a:buNone/>
            </a:pPr>
            <a:r>
              <a:rPr lang="de-DE" sz="2400" b="1" dirty="0" smtClean="0">
                <a:solidFill>
                  <a:srgbClr val="FFFF00"/>
                </a:solidFill>
              </a:rPr>
              <a:t>Konsolidierung</a:t>
            </a:r>
          </a:p>
          <a:p>
            <a:pPr marL="381000" indent="-381000">
              <a:lnSpc>
                <a:spcPct val="140000"/>
              </a:lnSpc>
              <a:spcBef>
                <a:spcPts val="1200"/>
              </a:spcBef>
              <a:buFont typeface="Zapf Dingbats"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	Verbesserung der Ansprechqualität</a:t>
            </a:r>
          </a:p>
          <a:p>
            <a:pPr lvl="1">
              <a:spcBef>
                <a:spcPts val="1200"/>
              </a:spcBef>
            </a:pPr>
            <a:endParaRPr lang="de-DE" sz="1800" b="1" dirty="0" smtClean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r>
              <a:rPr lang="de-DE" sz="1800" b="1" dirty="0" smtClean="0">
                <a:solidFill>
                  <a:schemeClr val="bg1"/>
                </a:solidFill>
              </a:rPr>
              <a:t>durch zeitlich begrenzte Therapie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4294967295"/>
          </p:nvPr>
        </p:nvSpPr>
        <p:spPr>
          <a:xfrm>
            <a:off x="4859338" y="2000250"/>
            <a:ext cx="4103687" cy="3333750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ts val="1200"/>
              </a:spcBef>
              <a:buFont typeface="Zapf Dingbats"/>
              <a:buNone/>
            </a:pPr>
            <a:r>
              <a:rPr lang="de-DE" sz="2400" b="1" dirty="0" smtClean="0">
                <a:solidFill>
                  <a:srgbClr val="FFFF00"/>
                </a:solidFill>
              </a:rPr>
              <a:t>Erhaltungstherapie</a:t>
            </a:r>
          </a:p>
          <a:p>
            <a:pPr marL="381000" indent="-381000">
              <a:lnSpc>
                <a:spcPct val="140000"/>
              </a:lnSpc>
              <a:spcBef>
                <a:spcPts val="1200"/>
              </a:spcBef>
              <a:buFontTx/>
              <a:buNone/>
            </a:pPr>
            <a:r>
              <a:rPr lang="de-DE" sz="2000" b="1" dirty="0" smtClean="0">
                <a:solidFill>
                  <a:schemeClr val="bg1"/>
                </a:solidFill>
              </a:rPr>
              <a:t>    Verlängerung der Dauer des Ansprechens, PFS, OS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endParaRPr lang="de-DE" sz="2000" b="1" dirty="0" smtClean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de-DE" sz="1800" b="1" dirty="0" smtClean="0">
                <a:solidFill>
                  <a:schemeClr val="bg1"/>
                </a:solidFill>
              </a:rPr>
              <a:t>durch länger anhaltende Therapie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Erhaltungstherapie mit </a:t>
            </a:r>
            <a:r>
              <a:rPr lang="de-AT" sz="2800" b="1" dirty="0" err="1" smtClean="0">
                <a:solidFill>
                  <a:schemeClr val="accent3"/>
                </a:solidFill>
              </a:rPr>
              <a:t>Lenalidomid</a:t>
            </a:r>
            <a:r>
              <a:rPr lang="de-AT" sz="2800" b="1" dirty="0" smtClean="0">
                <a:solidFill>
                  <a:schemeClr val="accent3"/>
                </a:solidFill>
              </a:rPr>
              <a:t> nach </a:t>
            </a:r>
            <a:br>
              <a:rPr lang="de-AT" sz="2800" b="1" dirty="0" smtClean="0">
                <a:solidFill>
                  <a:schemeClr val="accent3"/>
                </a:solidFill>
              </a:rPr>
            </a:br>
            <a:r>
              <a:rPr lang="de-AT" sz="2800" b="1" dirty="0" err="1" smtClean="0">
                <a:solidFill>
                  <a:schemeClr val="accent3"/>
                </a:solidFill>
              </a:rPr>
              <a:t>autologer</a:t>
            </a:r>
            <a:r>
              <a:rPr lang="de-AT" sz="2800" b="1" dirty="0" smtClean="0">
                <a:solidFill>
                  <a:schemeClr val="accent3"/>
                </a:solidFill>
              </a:rPr>
              <a:t> Stammzelltransplantation</a:t>
            </a:r>
            <a:endParaRPr lang="en-US" sz="2800" b="1" dirty="0" smtClean="0">
              <a:solidFill>
                <a:schemeClr val="accent3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97038"/>
            <a:ext cx="3781425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97038"/>
            <a:ext cx="3724275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feld 3"/>
          <p:cNvSpPr txBox="1">
            <a:spLocks noChangeArrowheads="1"/>
          </p:cNvSpPr>
          <p:nvPr/>
        </p:nvSpPr>
        <p:spPr bwMode="auto">
          <a:xfrm>
            <a:off x="684213" y="1589088"/>
            <a:ext cx="707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b="1"/>
              <a:t>Progressions-freies Überleben              Gesamtüberleben</a:t>
            </a:r>
            <a:endParaRPr lang="en-US" b="1"/>
          </a:p>
        </p:txBody>
      </p:sp>
      <p:sp>
        <p:nvSpPr>
          <p:cNvPr id="19462" name="Textfeld 4"/>
          <p:cNvSpPr txBox="1">
            <a:spLocks noChangeArrowheads="1"/>
          </p:cNvSpPr>
          <p:nvPr/>
        </p:nvSpPr>
        <p:spPr bwMode="auto">
          <a:xfrm>
            <a:off x="6824663" y="6453188"/>
            <a:ext cx="1995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1400" b="1"/>
              <a:t>McCarthy NEJM 2012</a:t>
            </a:r>
            <a:endParaRPr lang="en-US" sz="1400" b="1"/>
          </a:p>
        </p:txBody>
      </p:sp>
      <p:cxnSp>
        <p:nvCxnSpPr>
          <p:cNvPr id="7" name="Gerade Verbindung 6"/>
          <p:cNvCxnSpPr/>
          <p:nvPr/>
        </p:nvCxnSpPr>
        <p:spPr>
          <a:xfrm>
            <a:off x="4427538" y="1989138"/>
            <a:ext cx="0" cy="37036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Chronologisches Alter korreliert nicht notwendigerweise mit biologischem Alter</a:t>
            </a:r>
            <a:endParaRPr lang="de-AT" sz="4800" b="1" dirty="0" smtClean="0">
              <a:solidFill>
                <a:schemeClr val="accent3"/>
              </a:solidFill>
            </a:endParaRPr>
          </a:p>
        </p:txBody>
      </p:sp>
      <p:pic>
        <p:nvPicPr>
          <p:cNvPr id="20483" name="Picture 3" descr="camilla-belle-mary-moo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1989138"/>
            <a:ext cx="2857500" cy="2857500"/>
          </a:xfrm>
          <a:noFill/>
        </p:spPr>
      </p:pic>
      <p:pic>
        <p:nvPicPr>
          <p:cNvPr id="20484" name="Picture 4" descr="pos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060575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16050" y="5300663"/>
            <a:ext cx="648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sz="1800" b="1">
                <a:cs typeface="Arial" pitchFamily="34" charset="0"/>
              </a:rPr>
              <a:t>Der Unterschied im Allgemeinzustand zwischen einzelnen</a:t>
            </a:r>
          </a:p>
          <a:p>
            <a:pPr algn="ctr" eaLnBrk="1" hangingPunct="1"/>
            <a:r>
              <a:rPr lang="de-AT" sz="1800" b="1">
                <a:cs typeface="Arial" pitchFamily="34" charset="0"/>
              </a:rPr>
              <a:t> Personen nimmt mit zunehmenden Alter zu </a:t>
            </a:r>
          </a:p>
        </p:txBody>
      </p:sp>
      <p:pic>
        <p:nvPicPr>
          <p:cNvPr id="20486" name="Picture 6" descr="RTEmagicC_alte_Dame_mit_Spazier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9138"/>
            <a:ext cx="26654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11413" y="1484313"/>
            <a:ext cx="398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1800" b="1">
                <a:cs typeface="Arial" pitchFamily="34" charset="0"/>
              </a:rPr>
              <a:t>Alle drei Personen sind 70Jahre alt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611188" y="1773238"/>
            <a:ext cx="7777162" cy="3887787"/>
          </a:xfrm>
          <a:prstGeom prst="rect">
            <a:avLst/>
          </a:prstGeom>
          <a:solidFill>
            <a:srgbClr val="0000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  <a:ln w="53975" cmpd="sng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/>
          <a:lstStyle/>
          <a:p>
            <a:pPr>
              <a:defRPr/>
            </a:pPr>
            <a:r>
              <a:rPr lang="en-US" sz="2800" b="1" dirty="0" err="1" smtClean="0">
                <a:solidFill>
                  <a:schemeClr val="accent3"/>
                </a:solidFill>
              </a:rPr>
              <a:t>Wer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benötigt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eine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Behandlung</a:t>
            </a:r>
            <a:r>
              <a:rPr lang="en-US" sz="2800" b="1" dirty="0" smtClean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idx="1"/>
          </p:nvPr>
        </p:nvSpPr>
        <p:spPr>
          <a:xfrm>
            <a:off x="831850" y="1916113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AT" sz="2000" b="1" dirty="0" smtClean="0">
                <a:solidFill>
                  <a:srgbClr val="FFFF00"/>
                </a:solidFill>
              </a:rPr>
              <a:t>Patienten mit aktiver Erkrankung</a:t>
            </a:r>
          </a:p>
          <a:p>
            <a:pPr lvl="1">
              <a:lnSpc>
                <a:spcPct val="11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Komplikationen durch Skelettbefall </a:t>
            </a:r>
          </a:p>
          <a:p>
            <a:pPr lvl="1">
              <a:lnSpc>
                <a:spcPct val="11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Zunehmende Verschlechterung der Nierenfunktion (</a:t>
            </a:r>
            <a:r>
              <a:rPr lang="de-AT" sz="1800" b="1" dirty="0" err="1" smtClean="0">
                <a:solidFill>
                  <a:schemeClr val="bg1"/>
                </a:solidFill>
              </a:rPr>
              <a:t>myelom</a:t>
            </a:r>
            <a:r>
              <a:rPr lang="de-AT" sz="1800" b="1" dirty="0" smtClean="0">
                <a:solidFill>
                  <a:schemeClr val="bg1"/>
                </a:solidFill>
              </a:rPr>
              <a:t>-bedingt)</a:t>
            </a:r>
          </a:p>
          <a:p>
            <a:pPr lvl="1">
              <a:lnSpc>
                <a:spcPct val="11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Anstieg des Calciumspiegels im Blut</a:t>
            </a:r>
          </a:p>
          <a:p>
            <a:pPr lvl="1">
              <a:lnSpc>
                <a:spcPct val="11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Abfall des Hämoglobins</a:t>
            </a:r>
          </a:p>
          <a:p>
            <a:pPr lvl="1">
              <a:lnSpc>
                <a:spcPct val="110000"/>
              </a:lnSpc>
            </a:pPr>
            <a:endParaRPr lang="de-AT" sz="1800" b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de-AT" sz="2000" b="1" dirty="0" smtClean="0">
                <a:solidFill>
                  <a:srgbClr val="FFFF00"/>
                </a:solidFill>
              </a:rPr>
              <a:t>Keine Behandlung</a:t>
            </a:r>
          </a:p>
          <a:p>
            <a:pPr lvl="1">
              <a:lnSpc>
                <a:spcPct val="11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MGUS</a:t>
            </a:r>
          </a:p>
          <a:p>
            <a:pPr lvl="1">
              <a:lnSpc>
                <a:spcPct val="11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Asymptomatisches </a:t>
            </a:r>
            <a:r>
              <a:rPr lang="de-AT" sz="1800" b="1" dirty="0" err="1" smtClean="0">
                <a:solidFill>
                  <a:schemeClr val="bg1"/>
                </a:solidFill>
              </a:rPr>
              <a:t>Myelom</a:t>
            </a:r>
            <a:r>
              <a:rPr lang="de-AT" sz="1800" b="1" dirty="0" smtClean="0">
                <a:solidFill>
                  <a:schemeClr val="bg1"/>
                </a:solidFill>
              </a:rPr>
              <a:t> (</a:t>
            </a:r>
            <a:r>
              <a:rPr lang="de-AT" sz="1800" b="1" dirty="0" err="1" smtClean="0">
                <a:solidFill>
                  <a:schemeClr val="bg1"/>
                </a:solidFill>
              </a:rPr>
              <a:t>smouldering</a:t>
            </a:r>
            <a:r>
              <a:rPr lang="de-AT" sz="1800" b="1" dirty="0" smtClean="0">
                <a:solidFill>
                  <a:schemeClr val="bg1"/>
                </a:solidFill>
              </a:rPr>
              <a:t> </a:t>
            </a:r>
            <a:r>
              <a:rPr lang="de-AT" sz="1800" b="1" dirty="0" err="1" smtClean="0">
                <a:solidFill>
                  <a:schemeClr val="bg1"/>
                </a:solidFill>
              </a:rPr>
              <a:t>myeloma</a:t>
            </a:r>
            <a:r>
              <a:rPr lang="de-AT" sz="1800" b="1" dirty="0" smtClean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de-AT" sz="1800" b="1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de-AT" sz="20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Behandlung ‚älterer‘ Patienten</a:t>
            </a:r>
          </a:p>
        </p:txBody>
      </p:sp>
      <p:graphicFrame>
        <p:nvGraphicFramePr>
          <p:cNvPr id="159861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8660"/>
              </p:ext>
            </p:extLst>
          </p:nvPr>
        </p:nvGraphicFramePr>
        <p:xfrm>
          <a:off x="1763713" y="1412875"/>
          <a:ext cx="6096000" cy="4910142"/>
        </p:xfrm>
        <a:graphic>
          <a:graphicData uri="http://schemas.openxmlformats.org/drawingml/2006/table">
            <a:tbl>
              <a:tblPr firstCol="1">
                <a:tableStyleId>{85BE263C-DBD7-4A20-BB59-AAB30ACAA65A}</a:tableStyleId>
              </a:tblPr>
              <a:tblGrid>
                <a:gridCol w="1584325"/>
                <a:gridCol w="4511675"/>
              </a:tblGrid>
              <a:tr h="749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Früherer Standard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MP (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Melphalan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-Prednison)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577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Derzeitige Optionen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MPT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Melphalan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-Prednison-Thalidomid)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VMP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Velcade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Melphalan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-Prednison)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800" b="1" dirty="0" smtClean="0"/>
                        <a:t>VD, </a:t>
                      </a:r>
                      <a:r>
                        <a:rPr lang="de-AT" sz="1800" b="1" dirty="0" smtClean="0"/>
                        <a:t>(</a:t>
                      </a:r>
                      <a:r>
                        <a:rPr lang="de-AT" sz="1800" b="1" dirty="0" err="1" smtClean="0"/>
                        <a:t>Velcade-Dex</a:t>
                      </a:r>
                      <a:r>
                        <a:rPr lang="de-AT" sz="1800" b="1" dirty="0" smtClean="0"/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VDT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Velcade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-Thalidomid)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VMPT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Velcade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Melphalan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-Prednison-Thalidomid)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8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Lldex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Lenalidomid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-niedrig 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dosiertes 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Dexamethason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54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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MPR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Melphalan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-Prednison-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Revlimid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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de-AT" sz="2800" b="1" dirty="0" err="1" smtClean="0">
                <a:solidFill>
                  <a:schemeClr val="accent3"/>
                </a:solidFill>
              </a:rPr>
              <a:t>Melphalan</a:t>
            </a:r>
            <a:r>
              <a:rPr lang="de-AT" sz="2800" b="1" dirty="0" smtClean="0">
                <a:solidFill>
                  <a:schemeClr val="accent3"/>
                </a:solidFill>
              </a:rPr>
              <a:t>-Prednison-Thalidomid (MPT) im Vergleich zu </a:t>
            </a:r>
            <a:r>
              <a:rPr lang="de-AT" sz="2800" b="1" dirty="0" err="1" smtClean="0">
                <a:solidFill>
                  <a:schemeClr val="accent3"/>
                </a:solidFill>
              </a:rPr>
              <a:t>Melphalan</a:t>
            </a:r>
            <a:r>
              <a:rPr lang="de-AT" sz="2800" b="1" dirty="0" smtClean="0">
                <a:solidFill>
                  <a:schemeClr val="accent3"/>
                </a:solidFill>
              </a:rPr>
              <a:t>-Prednison (MP)</a:t>
            </a:r>
          </a:p>
        </p:txBody>
      </p:sp>
      <p:graphicFrame>
        <p:nvGraphicFramePr>
          <p:cNvPr id="17111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85630"/>
              </p:ext>
            </p:extLst>
          </p:nvPr>
        </p:nvGraphicFramePr>
        <p:xfrm>
          <a:off x="1187450" y="1916113"/>
          <a:ext cx="6838950" cy="3762375"/>
        </p:xfrm>
        <a:graphic>
          <a:graphicData uri="http://schemas.openxmlformats.org/drawingml/2006/table">
            <a:tbl>
              <a:tblPr firstRow="1" firstCol="1">
                <a:tableStyleId>{85BE263C-DBD7-4A20-BB59-AAB30ACAA65A}</a:tableStyleId>
              </a:tblPr>
              <a:tblGrid>
                <a:gridCol w="2879725"/>
                <a:gridCol w="1944688"/>
                <a:gridCol w="2014537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Vergleichs-Studien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Melphan-Prednison-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Thalidomid 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Melphalan-Prednison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Ansprechrate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3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sym typeface="Symbol" pitchFamily="18" charset="2"/>
                        </a:rPr>
                        <a:t></a:t>
                      </a:r>
                      <a:endParaRPr kumimoji="0" lang="de-AT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‚Medianes‘ Progressions-freies Überleben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20.4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Monate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14.9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Monate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‚Medianes‘ Gesamtüberleben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39.3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Monate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32.7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Monate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AT" sz="2800" b="1" dirty="0" err="1" smtClean="0">
                <a:solidFill>
                  <a:schemeClr val="accent3"/>
                </a:solidFill>
              </a:rPr>
              <a:t>Melphalan</a:t>
            </a:r>
            <a:r>
              <a:rPr lang="de-AT" sz="2800" b="1" dirty="0" smtClean="0">
                <a:solidFill>
                  <a:schemeClr val="accent3"/>
                </a:solidFill>
              </a:rPr>
              <a:t>-Prednison-Thalidomid (MPT) im Vergleich zu </a:t>
            </a:r>
            <a:r>
              <a:rPr lang="de-AT" sz="2800" b="1" dirty="0" err="1" smtClean="0">
                <a:solidFill>
                  <a:schemeClr val="accent3"/>
                </a:solidFill>
              </a:rPr>
              <a:t>Melphalan</a:t>
            </a:r>
            <a:r>
              <a:rPr lang="de-AT" sz="2800" b="1" dirty="0" smtClean="0">
                <a:solidFill>
                  <a:schemeClr val="accent3"/>
                </a:solidFill>
              </a:rPr>
              <a:t>-Prednison (MP)</a:t>
            </a:r>
          </a:p>
        </p:txBody>
      </p:sp>
      <p:graphicFrame>
        <p:nvGraphicFramePr>
          <p:cNvPr id="173139" name="Group 83"/>
          <p:cNvGraphicFramePr>
            <a:graphicFrameLocks noGrp="1"/>
          </p:cNvGraphicFramePr>
          <p:nvPr/>
        </p:nvGraphicFramePr>
        <p:xfrm>
          <a:off x="684213" y="1484313"/>
          <a:ext cx="7848600" cy="4465637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3382962"/>
                <a:gridCol w="4465638"/>
              </a:tblGrid>
              <a:tr h="4603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Melphan</a:t>
                      </a: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-Prednison-Thalidomid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Vorteile 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Nachteile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</a:tr>
              <a:tr h="3552244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Ansprechrate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Progressions-freies    Überleben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Gesamtüberleben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Thalidomid Nebenwirkungen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Nervenschädigung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Müdigkeit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Herzrhythmusstörungen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Thromboserisiko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Nicht wirksam bei bestimmten  </a:t>
                      </a: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zytogenetischen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Risikogruppen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Schwierige Behandlungssituation nach Rezidiv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9"/>
          <p:cNvSpPr>
            <a:spLocks noGrp="1" noChangeArrowheads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de-AT" sz="2800" b="1" dirty="0" err="1" smtClean="0">
                <a:solidFill>
                  <a:schemeClr val="accent3"/>
                </a:solidFill>
              </a:rPr>
              <a:t>Velcade</a:t>
            </a:r>
            <a:r>
              <a:rPr lang="de-AT" sz="2800" b="1" dirty="0" smtClean="0">
                <a:solidFill>
                  <a:schemeClr val="accent3"/>
                </a:solidFill>
              </a:rPr>
              <a:t>-</a:t>
            </a:r>
            <a:r>
              <a:rPr lang="de-AT" sz="2800" b="1" dirty="0" err="1" smtClean="0">
                <a:solidFill>
                  <a:schemeClr val="accent3"/>
                </a:solidFill>
              </a:rPr>
              <a:t>Melphalan</a:t>
            </a:r>
            <a:r>
              <a:rPr lang="de-AT" sz="2800" b="1" dirty="0" smtClean="0">
                <a:solidFill>
                  <a:schemeClr val="accent3"/>
                </a:solidFill>
              </a:rPr>
              <a:t>-Prednison im Vergleich zu </a:t>
            </a:r>
            <a:r>
              <a:rPr lang="de-AT" sz="2800" b="1" dirty="0" err="1" smtClean="0">
                <a:solidFill>
                  <a:schemeClr val="accent3"/>
                </a:solidFill>
              </a:rPr>
              <a:t>Melphalan</a:t>
            </a:r>
            <a:r>
              <a:rPr lang="de-AT" sz="2800" b="1" dirty="0" smtClean="0">
                <a:solidFill>
                  <a:schemeClr val="accent3"/>
                </a:solidFill>
              </a:rPr>
              <a:t>-Prednison </a:t>
            </a:r>
            <a:r>
              <a:rPr lang="en-GB" sz="2800" b="1" dirty="0" err="1" smtClean="0">
                <a:solidFill>
                  <a:schemeClr val="accent3"/>
                </a:solidFill>
              </a:rPr>
              <a:t>bei</a:t>
            </a:r>
            <a:r>
              <a:rPr lang="en-GB" sz="2800" b="1" dirty="0" smtClean="0"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solidFill>
                  <a:schemeClr val="accent3"/>
                </a:solidFill>
              </a:rPr>
              <a:t>älteren</a:t>
            </a:r>
            <a:r>
              <a:rPr lang="en-GB" sz="2800" b="1" dirty="0" smtClean="0">
                <a:solidFill>
                  <a:schemeClr val="accent3"/>
                </a:solidFill>
              </a:rPr>
              <a:t> </a:t>
            </a:r>
            <a:r>
              <a:rPr lang="en-GB" sz="2800" b="1" dirty="0" err="1" smtClean="0">
                <a:solidFill>
                  <a:schemeClr val="accent3"/>
                </a:solidFill>
              </a:rPr>
              <a:t>Patienten</a:t>
            </a:r>
            <a:endParaRPr lang="en-US" sz="2800" b="1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175239" name="Group 1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0140132"/>
              </p:ext>
            </p:extLst>
          </p:nvPr>
        </p:nvGraphicFramePr>
        <p:xfrm>
          <a:off x="0" y="2312714"/>
          <a:ext cx="5287963" cy="2484438"/>
        </p:xfrm>
        <a:graphic>
          <a:graphicData uri="http://schemas.openxmlformats.org/drawingml/2006/table">
            <a:tbl>
              <a:tblPr firstRow="1" firstCol="1">
                <a:tableStyleId>{85BE263C-DBD7-4A20-BB59-AAB30ACAA65A}</a:tableStyleId>
              </a:tblPr>
              <a:tblGrid>
                <a:gridCol w="1619250"/>
                <a:gridCol w="1439863"/>
                <a:gridCol w="1409700"/>
                <a:gridCol w="819150"/>
              </a:tblGrid>
              <a:tr h="867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Remissions-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qualität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n=337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n=331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p-value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anchor="b" horzOverflow="overflow"/>
                </a:tc>
              </a:tr>
              <a:tr h="323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ORR (≥PR)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&lt;10</a:t>
                      </a:r>
                      <a:r>
                        <a:rPr kumimoji="0" lang="en-US" sz="1600" b="1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-6</a:t>
                      </a: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</a:tr>
              <a:tr h="323179">
                <a:tc>
                  <a:txBody>
                    <a:bodyPr/>
                    <a:lstStyle/>
                    <a:p>
                      <a:pPr marL="0" marR="0" lvl="0" indent="18573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&lt;10</a:t>
                      </a:r>
                      <a:r>
                        <a:rPr kumimoji="0" lang="en-US" sz="1600" b="1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-6</a:t>
                      </a:r>
                      <a:endParaRPr kumimoji="0" lang="en-US" sz="16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</a:tr>
              <a:tr h="323179">
                <a:tc>
                  <a:txBody>
                    <a:bodyPr/>
                    <a:lstStyle/>
                    <a:p>
                      <a:pPr marL="0" marR="0" lvl="0" indent="185738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T="45733" marB="45733" horzOverflow="overflow"/>
                </a:tc>
              </a:tr>
              <a:tr h="323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ND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T="45733" marB="45733" horzOverflow="overflow"/>
                </a:tc>
              </a:tr>
              <a:tr h="323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9970FE"/>
                        </a:buClr>
                        <a:buSzPct val="75000"/>
                        <a:buFont typeface="Wingdings 3" pitchFamily="18" charset="2"/>
                        <a:buNone/>
                        <a:tabLst/>
                      </a:pPr>
                      <a:r>
                        <a:rPr kumimoji="0" lang="en-GB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ND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</a:txBody>
                  <a:tcPr marT="45733" marB="45733" horzOverflow="overflow"/>
                </a:tc>
              </a:tr>
            </a:tbl>
          </a:graphicData>
        </a:graphic>
      </p:graphicFrame>
      <p:sp>
        <p:nvSpPr>
          <p:cNvPr id="24607" name="TextBox 3"/>
          <p:cNvSpPr txBox="1">
            <a:spLocks noChangeArrowheads="1"/>
          </p:cNvSpPr>
          <p:nvPr/>
        </p:nvSpPr>
        <p:spPr bwMode="auto">
          <a:xfrm>
            <a:off x="28228" y="4845446"/>
            <a:ext cx="4179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Clr>
                <a:srgbClr val="9970FE"/>
              </a:buClr>
              <a:buSzPct val="75000"/>
              <a:buFont typeface="Wingdings 3" pitchFamily="18" charset="2"/>
              <a:buNone/>
            </a:pPr>
            <a:r>
              <a:rPr lang="en-GB" sz="1400" b="1" dirty="0">
                <a:solidFill>
                  <a:srgbClr val="D4ACE4"/>
                </a:solidFill>
              </a:rPr>
              <a:t>San Miguel </a:t>
            </a:r>
            <a:r>
              <a:rPr lang="en-GB" sz="1400" b="1" i="1" dirty="0">
                <a:solidFill>
                  <a:srgbClr val="D4ACE4"/>
                </a:solidFill>
              </a:rPr>
              <a:t>et al</a:t>
            </a:r>
            <a:r>
              <a:rPr lang="en-GB" sz="1400" b="1" dirty="0">
                <a:solidFill>
                  <a:srgbClr val="D4ACE4"/>
                </a:solidFill>
              </a:rPr>
              <a:t>. </a:t>
            </a:r>
            <a:r>
              <a:rPr lang="en-US" sz="1400" b="1" i="1" dirty="0">
                <a:solidFill>
                  <a:srgbClr val="D4ACE4"/>
                </a:solidFill>
              </a:rPr>
              <a:t>N </a:t>
            </a:r>
            <a:r>
              <a:rPr lang="en-US" sz="1400" b="1" i="1" dirty="0" err="1">
                <a:solidFill>
                  <a:srgbClr val="D4ACE4"/>
                </a:solidFill>
              </a:rPr>
              <a:t>Engl</a:t>
            </a:r>
            <a:r>
              <a:rPr lang="en-US" sz="1400" b="1" i="1" dirty="0">
                <a:solidFill>
                  <a:srgbClr val="D4ACE4"/>
                </a:solidFill>
              </a:rPr>
              <a:t> J Med</a:t>
            </a:r>
            <a:r>
              <a:rPr lang="en-US" sz="1400" b="1" dirty="0">
                <a:solidFill>
                  <a:srgbClr val="D4ACE4"/>
                </a:solidFill>
              </a:rPr>
              <a:t> 2008;359:906–17</a:t>
            </a:r>
          </a:p>
        </p:txBody>
      </p:sp>
      <p:sp>
        <p:nvSpPr>
          <p:cNvPr id="24608" name="Text Box 41"/>
          <p:cNvSpPr txBox="1">
            <a:spLocks noChangeArrowheads="1"/>
          </p:cNvSpPr>
          <p:nvPr/>
        </p:nvSpPr>
        <p:spPr bwMode="auto">
          <a:xfrm>
            <a:off x="5200650" y="28003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24609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1684"/>
            <a:ext cx="4608512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0" name="Text Box 43"/>
          <p:cNvSpPr txBox="1">
            <a:spLocks noChangeArrowheads="1"/>
          </p:cNvSpPr>
          <p:nvPr/>
        </p:nvSpPr>
        <p:spPr bwMode="auto">
          <a:xfrm>
            <a:off x="6855842" y="5107384"/>
            <a:ext cx="12128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1200" b="1" dirty="0"/>
              <a:t>OS @3 </a:t>
            </a:r>
            <a:r>
              <a:rPr lang="de-AT" sz="1200" b="1" dirty="0" err="1"/>
              <a:t>years</a:t>
            </a:r>
            <a:r>
              <a:rPr lang="de-AT" sz="1200" b="1" dirty="0"/>
              <a:t>: </a:t>
            </a:r>
          </a:p>
          <a:p>
            <a:pPr eaLnBrk="1" hangingPunct="1"/>
            <a:r>
              <a:rPr lang="de-AT" sz="1200" b="1" dirty="0"/>
              <a:t>VMP: 72%</a:t>
            </a:r>
          </a:p>
          <a:p>
            <a:pPr eaLnBrk="1" hangingPunct="1"/>
            <a:r>
              <a:rPr lang="de-AT" sz="1200" b="1" dirty="0"/>
              <a:t>MP: 56%</a:t>
            </a:r>
          </a:p>
        </p:txBody>
      </p:sp>
      <p:sp>
        <p:nvSpPr>
          <p:cNvPr id="24611" name="Text Box 44"/>
          <p:cNvSpPr txBox="1">
            <a:spLocks noChangeArrowheads="1"/>
          </p:cNvSpPr>
          <p:nvPr/>
        </p:nvSpPr>
        <p:spPr bwMode="auto">
          <a:xfrm>
            <a:off x="6371654" y="2637234"/>
            <a:ext cx="175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1400" b="1"/>
              <a:t>24 vs. 16.6 months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98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AT" sz="2800" b="1" dirty="0" err="1" smtClean="0">
                <a:solidFill>
                  <a:schemeClr val="accent3"/>
                </a:solidFill>
              </a:rPr>
              <a:t>Velcade</a:t>
            </a:r>
            <a:r>
              <a:rPr lang="de-AT" sz="2800" b="1" dirty="0" smtClean="0">
                <a:solidFill>
                  <a:schemeClr val="accent3"/>
                </a:solidFill>
              </a:rPr>
              <a:t>-</a:t>
            </a:r>
            <a:r>
              <a:rPr lang="de-AT" sz="2800" b="1" dirty="0" err="1" smtClean="0">
                <a:solidFill>
                  <a:schemeClr val="accent3"/>
                </a:solidFill>
              </a:rPr>
              <a:t>Melphalan</a:t>
            </a:r>
            <a:r>
              <a:rPr lang="de-AT" sz="2800" b="1" dirty="0" smtClean="0">
                <a:solidFill>
                  <a:schemeClr val="accent3"/>
                </a:solidFill>
              </a:rPr>
              <a:t>-Prednison (VMP)</a:t>
            </a:r>
          </a:p>
        </p:txBody>
      </p:sp>
      <p:graphicFrame>
        <p:nvGraphicFramePr>
          <p:cNvPr id="177168" name="Group 16"/>
          <p:cNvGraphicFramePr>
            <a:graphicFrameLocks noGrp="1"/>
          </p:cNvGraphicFramePr>
          <p:nvPr/>
        </p:nvGraphicFramePr>
        <p:xfrm>
          <a:off x="684213" y="1341438"/>
          <a:ext cx="7848600" cy="5097602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3382962"/>
                <a:gridCol w="4465638"/>
              </a:tblGrid>
              <a:tr h="5045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Velcade</a:t>
                      </a: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de-AT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Melphan</a:t>
                      </a: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-Prednison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Vorteile 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Nachteile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/>
                </a:tc>
              </a:tr>
              <a:tr h="4096319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Ansprechrate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Progressions-freies    Überleben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Gesamtüberleben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Zeit bis zur nächsten Therapie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Wirksam bei allen Risikogruppen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inklusive zytogenetische 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    Risikogruppen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694" marB="45694" horzOverflow="overflow"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Bortezomib</a:t>
                      </a: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Nebenwirkungen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Nervenschädigung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Durchfall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Gewichtsverlust/Schwäche    Herpesinfektionen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94" marB="45694" horzOverflow="overflow"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de-AT" sz="2400" b="1" dirty="0" smtClean="0">
                <a:solidFill>
                  <a:schemeClr val="accent3"/>
                </a:solidFill>
              </a:rPr>
              <a:t>Reduktion der </a:t>
            </a:r>
            <a:r>
              <a:rPr lang="de-AT" sz="2400" b="1" dirty="0" err="1" smtClean="0">
                <a:solidFill>
                  <a:schemeClr val="accent3"/>
                </a:solidFill>
              </a:rPr>
              <a:t>Bortezomib</a:t>
            </a:r>
            <a:r>
              <a:rPr lang="de-AT" sz="2400" b="1" dirty="0" smtClean="0">
                <a:solidFill>
                  <a:schemeClr val="accent3"/>
                </a:solidFill>
              </a:rPr>
              <a:t>-Nebenwirkung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261269" y="2348880"/>
            <a:ext cx="6621462" cy="3744416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endParaRPr lang="de-AT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de-AT" sz="2000" b="1" dirty="0" smtClean="0">
                <a:solidFill>
                  <a:schemeClr val="bg1"/>
                </a:solidFill>
              </a:rPr>
              <a:t>Einmal/Woche statt zweimal/Woche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de-AT" sz="1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de-AT" sz="2000" b="1" dirty="0" smtClean="0">
                <a:solidFill>
                  <a:schemeClr val="bg1"/>
                </a:solidFill>
              </a:rPr>
              <a:t>Reduktion der schweren Neuropathie (14% </a:t>
            </a:r>
            <a:r>
              <a:rPr lang="de-AT" sz="2000" b="1" dirty="0" smtClean="0">
                <a:solidFill>
                  <a:schemeClr val="bg1"/>
                </a:solidFill>
                <a:sym typeface="Symbol" pitchFamily="18" charset="2"/>
              </a:rPr>
              <a:t> 2%)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endParaRPr lang="de-AT" sz="2000" b="1" dirty="0" smtClean="0">
              <a:solidFill>
                <a:schemeClr val="bg1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de-AT" sz="2000" b="1" dirty="0" smtClean="0">
                <a:solidFill>
                  <a:schemeClr val="bg1"/>
                </a:solidFill>
              </a:rPr>
              <a:t>Verlängerung der Gesamtbehandlungsdauer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Gleiche Gesamtdosis (</a:t>
            </a:r>
            <a:r>
              <a:rPr lang="de-AT" sz="1800" b="1" dirty="0" err="1" smtClean="0">
                <a:solidFill>
                  <a:schemeClr val="bg1"/>
                </a:solidFill>
              </a:rPr>
              <a:t>ca</a:t>
            </a:r>
            <a:r>
              <a:rPr lang="de-AT" sz="1800" b="1" dirty="0" smtClean="0">
                <a:solidFill>
                  <a:schemeClr val="bg1"/>
                </a:solidFill>
              </a:rPr>
              <a:t> 40mg)</a:t>
            </a:r>
          </a:p>
          <a:p>
            <a:pPr lvl="1" eaLnBrk="1" hangingPunct="1">
              <a:lnSpc>
                <a:spcPct val="90000"/>
              </a:lnSpc>
            </a:pPr>
            <a:endParaRPr lang="de-AT" sz="1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de-AT" sz="2000" b="1" dirty="0" err="1" smtClean="0">
                <a:solidFill>
                  <a:schemeClr val="bg1"/>
                </a:solidFill>
              </a:rPr>
              <a:t>Subcutan</a:t>
            </a:r>
            <a:r>
              <a:rPr lang="de-AT" sz="2000" b="1" dirty="0" smtClean="0">
                <a:solidFill>
                  <a:schemeClr val="bg1"/>
                </a:solidFill>
              </a:rPr>
              <a:t> statt intravenös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endParaRPr lang="de-AT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de-AT" sz="2000" b="1" dirty="0" smtClean="0">
                <a:solidFill>
                  <a:schemeClr val="bg1"/>
                </a:solidFill>
              </a:rPr>
              <a:t>Bessere Verträglichkeit bei gleicher Wirksamkeit</a:t>
            </a:r>
          </a:p>
        </p:txBody>
      </p:sp>
      <p:sp>
        <p:nvSpPr>
          <p:cNvPr id="2" name="Rechteck 1"/>
          <p:cNvSpPr/>
          <p:nvPr/>
        </p:nvSpPr>
        <p:spPr>
          <a:xfrm>
            <a:off x="2286000" y="13776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lnSpc>
                <a:spcPct val="90000"/>
              </a:lnSpc>
              <a:buClr>
                <a:srgbClr val="FF3300"/>
              </a:buClr>
              <a:buNone/>
            </a:pPr>
            <a:r>
              <a:rPr lang="de-AT" b="1" dirty="0">
                <a:solidFill>
                  <a:srgbClr val="FF0000"/>
                </a:solidFill>
              </a:rPr>
              <a:t>Verlängerung des Therapieintervalls</a:t>
            </a:r>
          </a:p>
          <a:p>
            <a:pPr marL="0" indent="0" algn="ctr" eaLnBrk="1" hangingPunct="1">
              <a:lnSpc>
                <a:spcPct val="90000"/>
              </a:lnSpc>
              <a:buClr>
                <a:srgbClr val="FF3300"/>
              </a:buClr>
              <a:buNone/>
            </a:pPr>
            <a:r>
              <a:rPr lang="de-AT" b="1" dirty="0" err="1" smtClean="0">
                <a:solidFill>
                  <a:srgbClr val="FF0000"/>
                </a:solidFill>
              </a:rPr>
              <a:t>Subcutane</a:t>
            </a:r>
            <a:r>
              <a:rPr lang="de-AT" b="1" dirty="0" smtClean="0">
                <a:solidFill>
                  <a:srgbClr val="FF0000"/>
                </a:solidFill>
              </a:rPr>
              <a:t> </a:t>
            </a:r>
            <a:r>
              <a:rPr lang="de-AT" b="1" dirty="0">
                <a:solidFill>
                  <a:srgbClr val="FF0000"/>
                </a:solidFill>
              </a:rPr>
              <a:t>Verabreichung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3"/>
                </a:solidFill>
              </a:rPr>
              <a:t/>
            </a:r>
            <a:br>
              <a:rPr lang="en-US" sz="2400" b="1" dirty="0" smtClean="0">
                <a:solidFill>
                  <a:schemeClr val="accent3"/>
                </a:solidFill>
              </a:rPr>
            </a:br>
            <a:r>
              <a:rPr lang="en-US" sz="2400" b="1" dirty="0" err="1" smtClean="0">
                <a:solidFill>
                  <a:schemeClr val="accent3"/>
                </a:solidFill>
              </a:rPr>
              <a:t>Lenalidomid</a:t>
            </a:r>
            <a:r>
              <a:rPr lang="en-US" sz="2400" b="1" dirty="0" smtClean="0">
                <a:solidFill>
                  <a:schemeClr val="accent3"/>
                </a:solidFill>
              </a:rPr>
              <a:t>/</a:t>
            </a:r>
            <a:r>
              <a:rPr lang="en-US" sz="2400" b="1" dirty="0" err="1" smtClean="0">
                <a:solidFill>
                  <a:schemeClr val="accent3"/>
                </a:solidFill>
              </a:rPr>
              <a:t>hoch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</a:rPr>
              <a:t>dosiertes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</a:rPr>
              <a:t>Dexamethason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</a:rPr>
              <a:t>verglichen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</a:rPr>
              <a:t>mit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</a:rPr>
              <a:t>Lenalidomid</a:t>
            </a:r>
            <a:r>
              <a:rPr lang="en-US" sz="2400" b="1" dirty="0" smtClean="0">
                <a:solidFill>
                  <a:schemeClr val="accent3"/>
                </a:solidFill>
              </a:rPr>
              <a:t>/</a:t>
            </a:r>
            <a:r>
              <a:rPr lang="en-US" sz="2400" b="1" dirty="0" err="1" smtClean="0">
                <a:solidFill>
                  <a:schemeClr val="accent3"/>
                </a:solidFill>
              </a:rPr>
              <a:t>niedrig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</a:rPr>
              <a:t>dosiertes</a:t>
            </a:r>
            <a:r>
              <a:rPr lang="en-US" sz="2400" b="1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err="1" smtClean="0">
                <a:solidFill>
                  <a:schemeClr val="accent3"/>
                </a:solidFill>
              </a:rPr>
              <a:t>Dexamethason</a:t>
            </a:r>
            <a:r>
              <a:rPr lang="en-US" sz="2400" b="1" dirty="0" smtClean="0">
                <a:solidFill>
                  <a:schemeClr val="accent3"/>
                </a:solidFill>
              </a:rPr>
              <a:t/>
            </a:r>
            <a:br>
              <a:rPr lang="en-US" sz="2400" b="1" dirty="0" smtClean="0">
                <a:solidFill>
                  <a:schemeClr val="accent3"/>
                </a:solidFill>
              </a:rPr>
            </a:br>
            <a:endParaRPr lang="en-US" sz="2400" b="1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178347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99035"/>
              </p:ext>
            </p:extLst>
          </p:nvPr>
        </p:nvGraphicFramePr>
        <p:xfrm>
          <a:off x="250825" y="2124075"/>
          <a:ext cx="3973513" cy="2706692"/>
        </p:xfrm>
        <a:graphic>
          <a:graphicData uri="http://schemas.openxmlformats.org/drawingml/2006/table">
            <a:tbl>
              <a:tblPr firstRow="1" firstCol="1">
                <a:tableStyleId>{85BE263C-DBD7-4A20-BB59-AAB30ACAA65A}</a:tableStyleId>
              </a:tblPr>
              <a:tblGrid>
                <a:gridCol w="1368425"/>
                <a:gridCol w="720725"/>
                <a:gridCol w="803275"/>
                <a:gridCol w="1081088"/>
              </a:tblGrid>
              <a:tr h="6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Ansprech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-rate, 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 Value</a:t>
                      </a: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</a:tr>
              <a:tr h="731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≥ PR nach 4 Zyklen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.008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</a:tr>
              <a:tr h="914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≥ VGPR nach 4 Zyklen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 . 008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</a:tr>
              <a:tr h="42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 (IF-)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.428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/>
                </a:tc>
              </a:tr>
            </a:tbl>
          </a:graphicData>
        </a:graphic>
      </p:graphicFrame>
      <p:sp>
        <p:nvSpPr>
          <p:cNvPr id="27671" name="Text Box 4"/>
          <p:cNvSpPr txBox="1">
            <a:spLocks noChangeArrowheads="1"/>
          </p:cNvSpPr>
          <p:nvPr/>
        </p:nvSpPr>
        <p:spPr bwMode="auto">
          <a:xfrm>
            <a:off x="6537325" y="6553200"/>
            <a:ext cx="257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sz="1400">
                <a:solidFill>
                  <a:schemeClr val="bg1"/>
                </a:solidFill>
                <a:cs typeface="Arial" pitchFamily="34" charset="0"/>
              </a:rPr>
              <a:t>Rajkumar SV et al.,ASH 2008</a:t>
            </a:r>
            <a:r>
              <a:rPr lang="en-US" sz="1400">
                <a:solidFill>
                  <a:schemeClr val="tx2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7672" name="Text Box 164"/>
          <p:cNvSpPr txBox="1">
            <a:spLocks noChangeArrowheads="1"/>
          </p:cNvSpPr>
          <p:nvPr/>
        </p:nvSpPr>
        <p:spPr bwMode="auto">
          <a:xfrm>
            <a:off x="4840288" y="34226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7673" name="Picture 1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1268413"/>
            <a:ext cx="4610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AT" sz="2400" b="1" dirty="0" err="1" smtClean="0">
                <a:solidFill>
                  <a:schemeClr val="accent3"/>
                </a:solidFill>
              </a:rPr>
              <a:t>Lenalidomid</a:t>
            </a:r>
            <a:r>
              <a:rPr lang="de-AT" sz="2400" b="1" dirty="0" smtClean="0">
                <a:solidFill>
                  <a:schemeClr val="accent3"/>
                </a:solidFill>
              </a:rPr>
              <a:t>-hoch dosiertes </a:t>
            </a:r>
            <a:r>
              <a:rPr lang="de-AT" sz="2400" b="1" dirty="0" err="1" smtClean="0">
                <a:solidFill>
                  <a:schemeClr val="accent3"/>
                </a:solidFill>
              </a:rPr>
              <a:t>Dexamethason</a:t>
            </a:r>
            <a:r>
              <a:rPr lang="de-AT" sz="2400" b="1" dirty="0" smtClean="0">
                <a:solidFill>
                  <a:schemeClr val="accent3"/>
                </a:solidFill>
              </a:rPr>
              <a:t> verglichen mit </a:t>
            </a:r>
            <a:r>
              <a:rPr lang="de-AT" sz="2400" b="1" dirty="0" err="1" smtClean="0">
                <a:solidFill>
                  <a:schemeClr val="accent3"/>
                </a:solidFill>
              </a:rPr>
              <a:t>Lenalidomid</a:t>
            </a:r>
            <a:r>
              <a:rPr lang="de-AT" sz="2400" b="1" dirty="0" smtClean="0">
                <a:solidFill>
                  <a:schemeClr val="accent3"/>
                </a:solidFill>
              </a:rPr>
              <a:t>-niedrig dosiertes </a:t>
            </a:r>
            <a:r>
              <a:rPr lang="de-AT" sz="2400" b="1" dirty="0" err="1" smtClean="0">
                <a:solidFill>
                  <a:schemeClr val="accent3"/>
                </a:solidFill>
              </a:rPr>
              <a:t>Dexamethason</a:t>
            </a:r>
            <a:endParaRPr lang="de-AT" sz="2400" b="1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181267" name="Group 19"/>
          <p:cNvGraphicFramePr>
            <a:graphicFrameLocks noGrp="1"/>
          </p:cNvGraphicFramePr>
          <p:nvPr/>
        </p:nvGraphicFramePr>
        <p:xfrm>
          <a:off x="684213" y="1844675"/>
          <a:ext cx="7848600" cy="3541713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3382962"/>
                <a:gridCol w="4465638"/>
              </a:tblGrid>
              <a:tr h="3962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Lenalidomide - niedrig dosiertes Dexamethason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Vorteile 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Nachteile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/>
                </a:tc>
              </a:tr>
              <a:tr h="274925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Progressions-freies    Überleben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Gesamtüberleben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Weniger Toxizität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        Thrombosen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         Infektionen  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Geringere Ansprechrate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en-US" sz="2800" b="1" dirty="0" err="1" smtClean="0">
                <a:solidFill>
                  <a:schemeClr val="accent3"/>
                </a:solidFill>
              </a:rPr>
              <a:t>MP+Revlimid</a:t>
            </a:r>
            <a:r>
              <a:rPr lang="en-US" sz="2800" b="1" dirty="0" err="1" smtClean="0">
                <a:solidFill>
                  <a:schemeClr val="accent3"/>
                </a:solidFill>
                <a:sym typeface="Symbol" pitchFamily="18" charset="2"/>
              </a:rPr>
              <a:t></a:t>
            </a:r>
            <a:r>
              <a:rPr lang="en-US" sz="2800" b="1" dirty="0" err="1" smtClean="0">
                <a:solidFill>
                  <a:schemeClr val="accent3"/>
                </a:solidFill>
              </a:rPr>
              <a:t>Revlimid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verglichen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mit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MP+Revlimid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verglichen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mit</a:t>
            </a:r>
            <a:r>
              <a:rPr lang="en-US" sz="2800" b="1" dirty="0" smtClean="0">
                <a:solidFill>
                  <a:schemeClr val="accent3"/>
                </a:solidFill>
              </a:rPr>
              <a:t> MP</a:t>
            </a:r>
            <a:endParaRPr lang="en-GB" sz="2800" b="1" dirty="0" smtClean="0">
              <a:solidFill>
                <a:schemeClr val="accent3"/>
              </a:solidFill>
            </a:endParaRPr>
          </a:p>
        </p:txBody>
      </p:sp>
      <p:sp>
        <p:nvSpPr>
          <p:cNvPr id="29699" name="Text Box 65"/>
          <p:cNvSpPr txBox="1">
            <a:spLocks noChangeArrowheads="1"/>
          </p:cNvSpPr>
          <p:nvPr/>
        </p:nvSpPr>
        <p:spPr bwMode="auto">
          <a:xfrm>
            <a:off x="6064250" y="39751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600">
              <a:cs typeface="Arial" pitchFamily="34" charset="0"/>
            </a:endParaRPr>
          </a:p>
        </p:txBody>
      </p:sp>
      <p:sp>
        <p:nvSpPr>
          <p:cNvPr id="29700" name="Text Box 68"/>
          <p:cNvSpPr txBox="1">
            <a:spLocks noChangeArrowheads="1"/>
          </p:cNvSpPr>
          <p:nvPr/>
        </p:nvSpPr>
        <p:spPr bwMode="auto">
          <a:xfrm>
            <a:off x="7424738" y="6453188"/>
            <a:ext cx="1539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1600">
                <a:solidFill>
                  <a:schemeClr val="bg1"/>
                </a:solidFill>
                <a:cs typeface="Arial" pitchFamily="34" charset="0"/>
              </a:rPr>
              <a:t>Palumbo et al.,</a:t>
            </a:r>
          </a:p>
        </p:txBody>
      </p:sp>
      <p:sp>
        <p:nvSpPr>
          <p:cNvPr id="29701" name="Text Box 69"/>
          <p:cNvSpPr txBox="1">
            <a:spLocks noChangeArrowheads="1"/>
          </p:cNvSpPr>
          <p:nvPr/>
        </p:nvSpPr>
        <p:spPr bwMode="auto">
          <a:xfrm>
            <a:off x="1692275" y="1993900"/>
            <a:ext cx="5903913" cy="2678113"/>
          </a:xfrm>
          <a:prstGeom prst="rect">
            <a:avLst/>
          </a:prstGeom>
          <a:solidFill>
            <a:srgbClr val="000099"/>
          </a:solidFill>
          <a:ln w="9525">
            <a:solidFill>
              <a:srgbClr val="FB2D2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GB" b="1">
                <a:solidFill>
                  <a:srgbClr val="FFFF00"/>
                </a:solidFill>
                <a:cs typeface="Arial" pitchFamily="34" charset="0"/>
              </a:rPr>
              <a:t>MP+R</a:t>
            </a:r>
            <a:r>
              <a:rPr lang="en-GB" b="1">
                <a:solidFill>
                  <a:srgbClr val="FFFF00"/>
                </a:solidFill>
                <a:cs typeface="Arial" pitchFamily="34" charset="0"/>
                <a:sym typeface="Symbol" pitchFamily="18" charset="2"/>
              </a:rPr>
              <a:t></a:t>
            </a:r>
            <a:r>
              <a:rPr lang="en-GB" b="1">
                <a:solidFill>
                  <a:srgbClr val="FFFF00"/>
                </a:solidFill>
                <a:cs typeface="Arial" pitchFamily="34" charset="0"/>
              </a:rPr>
              <a:t>R	MP+R	MP	</a:t>
            </a:r>
            <a:r>
              <a:rPr lang="en-GB" b="1" i="1">
                <a:solidFill>
                  <a:srgbClr val="FFFF00"/>
                </a:solidFill>
                <a:cs typeface="Arial" pitchFamily="34" charset="0"/>
              </a:rPr>
              <a:t>P†</a:t>
            </a:r>
          </a:p>
          <a:p>
            <a:pPr eaLnBrk="1" hangingPunct="1">
              <a:lnSpc>
                <a:spcPct val="140000"/>
              </a:lnSpc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     77%	                 67%	49%	&lt;0.001</a:t>
            </a:r>
          </a:p>
          <a:p>
            <a:pPr eaLnBrk="1" hangingPunct="1">
              <a:lnSpc>
                <a:spcPct val="140000"/>
              </a:lnSpc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     18%	                 13%	5%	&lt;0.001</a:t>
            </a:r>
          </a:p>
          <a:p>
            <a:pPr eaLnBrk="1" hangingPunct="1">
              <a:lnSpc>
                <a:spcPct val="140000"/>
              </a:lnSpc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      32%	    33%	11%	&lt;0.001</a:t>
            </a:r>
          </a:p>
          <a:p>
            <a:pPr eaLnBrk="1" hangingPunct="1">
              <a:lnSpc>
                <a:spcPct val="140000"/>
              </a:lnSpc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      45%	    34%	37%       &lt;0.001</a:t>
            </a:r>
          </a:p>
          <a:p>
            <a:pPr eaLnBrk="1" hangingPunct="1">
              <a:lnSpc>
                <a:spcPct val="140000"/>
              </a:lnSpc>
            </a:pPr>
            <a:r>
              <a:rPr lang="en-GB" b="1">
                <a:solidFill>
                  <a:schemeClr val="bg1"/>
                </a:solidFill>
                <a:cs typeface="Arial" pitchFamily="34" charset="0"/>
              </a:rPr>
              <a:t>       1.9                  1.9	2.8	</a:t>
            </a:r>
            <a:endParaRPr lang="de-AT" b="1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7740650" y="2852738"/>
          <a:ext cx="207964" cy="576262"/>
        </p:xfrm>
        <a:graphic>
          <a:graphicData uri="http://schemas.openxmlformats.org/drawingml/2006/table">
            <a:tbl>
              <a:tblPr/>
              <a:tblGrid>
                <a:gridCol w="207964"/>
              </a:tblGrid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282" marR="9128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MPR-R im Vergleich zu MPR und MP</a:t>
            </a:r>
            <a:br>
              <a:rPr lang="de-AT" sz="2800" b="1" dirty="0" smtClean="0">
                <a:solidFill>
                  <a:schemeClr val="accent3"/>
                </a:solidFill>
              </a:rPr>
            </a:br>
            <a:r>
              <a:rPr lang="de-AT" sz="1800" b="1" dirty="0" smtClean="0">
                <a:solidFill>
                  <a:schemeClr val="accent3"/>
                </a:solidFill>
              </a:rPr>
              <a:t>(MPR: </a:t>
            </a:r>
            <a:r>
              <a:rPr lang="de-AT" sz="1800" b="1" dirty="0" err="1" smtClean="0">
                <a:solidFill>
                  <a:schemeClr val="accent3"/>
                </a:solidFill>
              </a:rPr>
              <a:t>Melphalan</a:t>
            </a:r>
            <a:r>
              <a:rPr lang="de-AT" sz="1800" b="1" dirty="0" smtClean="0">
                <a:solidFill>
                  <a:schemeClr val="accent3"/>
                </a:solidFill>
              </a:rPr>
              <a:t>-Prednison-</a:t>
            </a:r>
            <a:r>
              <a:rPr lang="de-AT" sz="1800" b="1" dirty="0" err="1" smtClean="0">
                <a:solidFill>
                  <a:schemeClr val="accent3"/>
                </a:solidFill>
              </a:rPr>
              <a:t>Revlimid</a:t>
            </a:r>
            <a:r>
              <a:rPr lang="de-AT" sz="1800" b="1" dirty="0" smtClean="0">
                <a:solidFill>
                  <a:schemeClr val="accent3"/>
                </a:solidFill>
              </a:rPr>
              <a:t> und </a:t>
            </a:r>
            <a:r>
              <a:rPr lang="de-AT" sz="1800" b="1" dirty="0" err="1" smtClean="0">
                <a:solidFill>
                  <a:schemeClr val="accent3"/>
                </a:solidFill>
              </a:rPr>
              <a:t>Revlimiderhaltungstherapie</a:t>
            </a:r>
            <a:r>
              <a:rPr lang="de-AT" sz="1800" b="1" dirty="0" smtClean="0">
                <a:solidFill>
                  <a:schemeClr val="accent3"/>
                </a:solidFill>
              </a:rPr>
              <a:t>)</a:t>
            </a:r>
            <a:endParaRPr lang="en-US" sz="1800" b="1" dirty="0" smtClean="0">
              <a:solidFill>
                <a:schemeClr val="accent3"/>
              </a:solidFill>
            </a:endParaRPr>
          </a:p>
        </p:txBody>
      </p:sp>
      <p:sp>
        <p:nvSpPr>
          <p:cNvPr id="30723" name="Textfeld 2"/>
          <p:cNvSpPr txBox="1">
            <a:spLocks noChangeArrowheads="1"/>
          </p:cNvSpPr>
          <p:nvPr/>
        </p:nvSpPr>
        <p:spPr bwMode="auto">
          <a:xfrm>
            <a:off x="2254250" y="1412875"/>
            <a:ext cx="469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b="1"/>
              <a:t>        Progressions-freies Überleben </a:t>
            </a:r>
            <a:endParaRPr lang="en-US" b="1"/>
          </a:p>
        </p:txBody>
      </p:sp>
      <p:sp>
        <p:nvSpPr>
          <p:cNvPr id="30724" name="Textfeld 3"/>
          <p:cNvSpPr txBox="1">
            <a:spLocks noChangeArrowheads="1"/>
          </p:cNvSpPr>
          <p:nvPr/>
        </p:nvSpPr>
        <p:spPr bwMode="auto">
          <a:xfrm>
            <a:off x="6232525" y="6524625"/>
            <a:ext cx="2443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sz="1400" b="1"/>
              <a:t>Palumbo et al., NEJM 2012</a:t>
            </a:r>
            <a:endParaRPr lang="en-US" sz="1400" b="1"/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44675"/>
            <a:ext cx="4902200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4787900" y="1340768"/>
            <a:ext cx="4032572" cy="54006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  <a:ln w="53975"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/>
          <a:lstStyle/>
          <a:p>
            <a:pPr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Was soll durch die Behandlung erreicht werden?</a:t>
            </a:r>
          </a:p>
        </p:txBody>
      </p:sp>
      <p:pic>
        <p:nvPicPr>
          <p:cNvPr id="4100" name="Picture 4"/>
          <p:cNvPicPr>
            <a:picLocks noGrp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205038"/>
            <a:ext cx="2808287" cy="18002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7900" y="1340767"/>
            <a:ext cx="3810000" cy="518385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Elimination möglichst aller </a:t>
            </a:r>
            <a:r>
              <a:rPr lang="de-AT" sz="1800" b="1" dirty="0" err="1" smtClean="0">
                <a:solidFill>
                  <a:schemeClr val="bg1"/>
                </a:solidFill>
              </a:rPr>
              <a:t>Myelomzellen</a:t>
            </a:r>
            <a:endParaRPr lang="de-AT" sz="1800" b="1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Normalisierung </a:t>
            </a:r>
            <a:r>
              <a:rPr lang="de-AT" sz="1800" b="1" dirty="0" err="1" smtClean="0">
                <a:solidFill>
                  <a:schemeClr val="bg1"/>
                </a:solidFill>
              </a:rPr>
              <a:t>myelom</a:t>
            </a:r>
            <a:r>
              <a:rPr lang="de-AT" sz="1800" b="1" dirty="0" smtClean="0">
                <a:solidFill>
                  <a:schemeClr val="bg1"/>
                </a:solidFill>
              </a:rPr>
              <a:t>-bedingter Beschwerden</a:t>
            </a:r>
          </a:p>
          <a:p>
            <a:pPr lvl="1">
              <a:lnSpc>
                <a:spcPct val="12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Schmerzen</a:t>
            </a:r>
          </a:p>
          <a:p>
            <a:pPr lvl="1">
              <a:lnSpc>
                <a:spcPct val="12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Müdigkeit</a:t>
            </a:r>
          </a:p>
          <a:p>
            <a:pPr lvl="1">
              <a:lnSpc>
                <a:spcPct val="12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Infektionsanfälligkeit</a:t>
            </a:r>
          </a:p>
          <a:p>
            <a:pPr>
              <a:lnSpc>
                <a:spcPct val="12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Verbesserung von</a:t>
            </a:r>
          </a:p>
          <a:p>
            <a:pPr lvl="1">
              <a:lnSpc>
                <a:spcPct val="12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Blutbildung</a:t>
            </a:r>
          </a:p>
          <a:p>
            <a:pPr lvl="1">
              <a:lnSpc>
                <a:spcPct val="12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Nierenfunktion</a:t>
            </a:r>
          </a:p>
          <a:p>
            <a:pPr>
              <a:lnSpc>
                <a:spcPct val="12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Stärkung des Skelettsystems</a:t>
            </a:r>
          </a:p>
          <a:p>
            <a:pPr>
              <a:lnSpc>
                <a:spcPct val="120000"/>
              </a:lnSpc>
            </a:pPr>
            <a:r>
              <a:rPr lang="de-AT" sz="1800" b="1" dirty="0" smtClean="0">
                <a:solidFill>
                  <a:schemeClr val="bg1"/>
                </a:solidFill>
              </a:rPr>
              <a:t>Verlängerung  </a:t>
            </a:r>
          </a:p>
          <a:p>
            <a:pPr lvl="1">
              <a:lnSpc>
                <a:spcPct val="12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Zeit ohne Krankheitsprogression</a:t>
            </a:r>
          </a:p>
          <a:p>
            <a:pPr lvl="1">
              <a:lnSpc>
                <a:spcPct val="12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Gesamtüberleben</a:t>
            </a:r>
          </a:p>
          <a:p>
            <a:pPr lvl="1">
              <a:lnSpc>
                <a:spcPct val="80000"/>
              </a:lnSpc>
            </a:pPr>
            <a:endParaRPr lang="de-AT" sz="1400" b="1" dirty="0" smtClean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endParaRPr lang="de-AT" sz="1600" b="1" dirty="0" smtClean="0"/>
          </a:p>
          <a:p>
            <a:pPr lvl="1">
              <a:lnSpc>
                <a:spcPct val="80000"/>
              </a:lnSpc>
            </a:pPr>
            <a:endParaRPr lang="de-AT" sz="1600" b="1" dirty="0" smtClean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950913" y="4287838"/>
            <a:ext cx="3825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/>
              <a:t>Bei Therapiebeginn</a:t>
            </a:r>
          </a:p>
          <a:p>
            <a:pPr eaLnBrk="1" hangingPunct="1"/>
            <a:r>
              <a:rPr lang="de-AT"/>
              <a:t>0.3 x 10</a:t>
            </a:r>
            <a:r>
              <a:rPr lang="de-AT" baseline="30000"/>
              <a:t>12</a:t>
            </a:r>
            <a:r>
              <a:rPr lang="de-AT"/>
              <a:t> bis 10</a:t>
            </a:r>
            <a:r>
              <a:rPr lang="de-AT" baseline="30000"/>
              <a:t>13</a:t>
            </a:r>
            <a:r>
              <a:rPr lang="de-AT"/>
              <a:t> Myelomzellen</a:t>
            </a:r>
          </a:p>
          <a:p>
            <a:pPr eaLnBrk="1" hangingPunct="1"/>
            <a:r>
              <a:rPr lang="de-AT"/>
              <a:t>Entspricht 0.3 – 10 kg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defRPr/>
            </a:pPr>
            <a:r>
              <a:rPr lang="de-AT" sz="2400" b="1" dirty="0" err="1" smtClean="0">
                <a:solidFill>
                  <a:schemeClr val="accent3"/>
                </a:solidFill>
              </a:rPr>
              <a:t>Melphalan-Prednison-Revlimid</a:t>
            </a:r>
            <a:r>
              <a:rPr lang="de-AT" sz="2400" b="1" dirty="0" err="1" smtClean="0">
                <a:solidFill>
                  <a:schemeClr val="accent3"/>
                </a:solidFill>
                <a:sym typeface="Symbol" pitchFamily="18" charset="2"/>
              </a:rPr>
              <a:t>Revlimid</a:t>
            </a:r>
            <a:r>
              <a:rPr lang="de-AT" sz="2400" b="1" dirty="0" smtClean="0">
                <a:solidFill>
                  <a:schemeClr val="accent3"/>
                </a:solidFill>
                <a:sym typeface="Symbol" pitchFamily="18" charset="2"/>
              </a:rPr>
              <a:t> vs. </a:t>
            </a:r>
            <a:r>
              <a:rPr lang="de-AT" sz="2400" b="1" dirty="0" err="1" smtClean="0">
                <a:solidFill>
                  <a:schemeClr val="accent3"/>
                </a:solidFill>
                <a:sym typeface="Symbol" pitchFamily="18" charset="2"/>
              </a:rPr>
              <a:t>Melphalan-Prednison+Revlimid</a:t>
            </a:r>
            <a:r>
              <a:rPr lang="de-AT" sz="2400" b="1" dirty="0" smtClean="0">
                <a:solidFill>
                  <a:schemeClr val="accent3"/>
                </a:solidFill>
                <a:sym typeface="Symbol" pitchFamily="18" charset="2"/>
              </a:rPr>
              <a:t> vs. </a:t>
            </a:r>
            <a:r>
              <a:rPr lang="de-AT" sz="2400" b="1" dirty="0" err="1" smtClean="0">
                <a:solidFill>
                  <a:schemeClr val="accent3"/>
                </a:solidFill>
                <a:sym typeface="Symbol" pitchFamily="18" charset="2"/>
              </a:rPr>
              <a:t>Melphalan</a:t>
            </a:r>
            <a:r>
              <a:rPr lang="de-AT" sz="2400" b="1" dirty="0" smtClean="0">
                <a:solidFill>
                  <a:schemeClr val="accent3"/>
                </a:solidFill>
                <a:sym typeface="Symbol" pitchFamily="18" charset="2"/>
              </a:rPr>
              <a:t>-Prednison</a:t>
            </a:r>
          </a:p>
        </p:txBody>
      </p:sp>
      <p:graphicFrame>
        <p:nvGraphicFramePr>
          <p:cNvPr id="185362" name="Group 18"/>
          <p:cNvGraphicFramePr>
            <a:graphicFrameLocks noGrp="1"/>
          </p:cNvGraphicFramePr>
          <p:nvPr/>
        </p:nvGraphicFramePr>
        <p:xfrm>
          <a:off x="684213" y="2276475"/>
          <a:ext cx="7848600" cy="3313113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3959225"/>
                <a:gridCol w="3889375"/>
              </a:tblGrid>
              <a:tr h="3962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Melphan-Prednison-Revlimid</a:t>
                      </a:r>
                      <a:r>
                        <a:rPr kumimoji="0" lang="de-AT" sz="20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Revlimid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15" marB="45715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Vorteile 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Nachteile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/>
                </a:tc>
              </a:tr>
              <a:tr h="252065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Ansprechrate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 Progressions-freies    Überleben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Wirksam bei verschiedenen Risikogruppen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T="45715" marB="45715" horzOverflow="overflow"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Anfänglich oft beträchtliche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Beeinträchtigung der Blutbildung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Zusammenfassung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319587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AT" sz="1800" b="1" dirty="0" smtClean="0">
                <a:solidFill>
                  <a:srgbClr val="FFFF00"/>
                </a:solidFill>
              </a:rPr>
              <a:t>Primäre Zielsetzung: </a:t>
            </a:r>
            <a:r>
              <a:rPr lang="de-AT" sz="1800" b="1" dirty="0" smtClean="0">
                <a:solidFill>
                  <a:schemeClr val="bg1"/>
                </a:solidFill>
              </a:rPr>
              <a:t>Komplette Remission –langes Überleben</a:t>
            </a:r>
          </a:p>
          <a:p>
            <a:pPr eaLnBrk="1" hangingPunct="1">
              <a:lnSpc>
                <a:spcPct val="150000"/>
              </a:lnSpc>
            </a:pPr>
            <a:r>
              <a:rPr lang="de-AT" sz="1800" b="1" dirty="0" smtClean="0">
                <a:solidFill>
                  <a:srgbClr val="FFFF00"/>
                </a:solidFill>
              </a:rPr>
              <a:t>Jüngere Patienten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Induktionstherapie, Hochdosistherapie, </a:t>
            </a:r>
            <a:r>
              <a:rPr lang="de-AT" sz="1600" b="1" dirty="0" err="1" smtClean="0">
                <a:solidFill>
                  <a:schemeClr val="bg1"/>
                </a:solidFill>
              </a:rPr>
              <a:t>autologe</a:t>
            </a:r>
            <a:r>
              <a:rPr lang="de-AT" sz="1600" b="1" dirty="0" smtClean="0">
                <a:solidFill>
                  <a:schemeClr val="bg1"/>
                </a:solidFill>
              </a:rPr>
              <a:t> Transplantation</a:t>
            </a:r>
          </a:p>
          <a:p>
            <a:pPr eaLnBrk="1" hangingPunct="1">
              <a:lnSpc>
                <a:spcPct val="150000"/>
              </a:lnSpc>
            </a:pPr>
            <a:r>
              <a:rPr lang="de-AT" sz="1800" b="1" dirty="0" smtClean="0">
                <a:solidFill>
                  <a:srgbClr val="FFFF00"/>
                </a:solidFill>
              </a:rPr>
              <a:t>Ältere Patienten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Verschiedene Optionen für </a:t>
            </a:r>
            <a:r>
              <a:rPr lang="de-AT" sz="1600" b="1" dirty="0" err="1" smtClean="0">
                <a:solidFill>
                  <a:schemeClr val="bg1"/>
                </a:solidFill>
              </a:rPr>
              <a:t>Erstlinietherapie</a:t>
            </a:r>
            <a:r>
              <a:rPr lang="de-AT" sz="1600" b="1" dirty="0" smtClean="0">
                <a:solidFill>
                  <a:schemeClr val="bg1"/>
                </a:solidFill>
              </a:rPr>
              <a:t>: MPT, VMP, MPR, </a:t>
            </a:r>
            <a:r>
              <a:rPr lang="de-AT" sz="1600" b="1" dirty="0" err="1" smtClean="0">
                <a:solidFill>
                  <a:schemeClr val="bg1"/>
                </a:solidFill>
              </a:rPr>
              <a:t>LDex</a:t>
            </a:r>
            <a:r>
              <a:rPr lang="de-AT" sz="1600" b="1" dirty="0" smtClean="0">
                <a:solidFill>
                  <a:schemeClr val="bg1"/>
                </a:solidFill>
              </a:rPr>
              <a:t>, VMPT, VDT, andere </a:t>
            </a:r>
          </a:p>
          <a:p>
            <a:pPr eaLnBrk="1" hangingPunct="1">
              <a:lnSpc>
                <a:spcPct val="150000"/>
              </a:lnSpc>
            </a:pPr>
            <a:r>
              <a:rPr lang="de-AT" sz="1800" b="1" dirty="0" smtClean="0">
                <a:solidFill>
                  <a:srgbClr val="FFFF00"/>
                </a:solidFill>
              </a:rPr>
              <a:t>Offene Fragen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Rolle der Konsolidierung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Rolle der Erhaltungstherapie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720725"/>
          </a:xfrm>
          <a:noFill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/>
                    </a:gs>
                    <a:gs pos="50000">
                      <a:srgbClr val="FFFFCC"/>
                    </a:gs>
                    <a:gs pos="100000">
                      <a:srgbClr val="000099"/>
                    </a:gs>
                  </a:gsLst>
                  <a:lin ang="5400000" scaled="1"/>
                </a:gra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sz="2800" smtClean="0"/>
              <a:t>Krankheitsprogression beim multiplen Myelom</a:t>
            </a:r>
            <a:r>
              <a:rPr lang="en-US" sz="2800" smtClean="0">
                <a:solidFill>
                  <a:srgbClr val="000066"/>
                </a:solidFill>
              </a:rPr>
              <a:t>	  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8604250" y="65516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40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grpSp>
        <p:nvGrpSpPr>
          <p:cNvPr id="33796" name="Group 32"/>
          <p:cNvGrpSpPr>
            <a:grpSpLocks/>
          </p:cNvGrpSpPr>
          <p:nvPr/>
        </p:nvGrpSpPr>
        <p:grpSpPr bwMode="auto">
          <a:xfrm>
            <a:off x="611188" y="1628775"/>
            <a:ext cx="7707312" cy="3095625"/>
            <a:chOff x="664" y="858"/>
            <a:chExt cx="4392" cy="1972"/>
          </a:xfrm>
        </p:grpSpPr>
        <p:sp>
          <p:nvSpPr>
            <p:cNvPr id="33822" name="Line 33"/>
            <p:cNvSpPr>
              <a:spLocks noChangeShapeType="1"/>
            </p:cNvSpPr>
            <p:nvPr/>
          </p:nvSpPr>
          <p:spPr bwMode="auto">
            <a:xfrm>
              <a:off x="2450" y="2590"/>
              <a:ext cx="25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AT"/>
            </a:p>
          </p:txBody>
        </p:sp>
        <p:grpSp>
          <p:nvGrpSpPr>
            <p:cNvPr id="33823" name="Group 34"/>
            <p:cNvGrpSpPr>
              <a:grpSpLocks/>
            </p:cNvGrpSpPr>
            <p:nvPr/>
          </p:nvGrpSpPr>
          <p:grpSpPr bwMode="auto">
            <a:xfrm>
              <a:off x="664" y="858"/>
              <a:ext cx="4392" cy="1972"/>
              <a:chOff x="664" y="858"/>
              <a:chExt cx="4392" cy="1972"/>
            </a:xfrm>
          </p:grpSpPr>
          <p:sp>
            <p:nvSpPr>
              <p:cNvPr id="33824" name="Line 35"/>
              <p:cNvSpPr>
                <a:spLocks noChangeShapeType="1"/>
              </p:cNvSpPr>
              <p:nvPr/>
            </p:nvSpPr>
            <p:spPr bwMode="auto">
              <a:xfrm flipV="1">
                <a:off x="3011" y="2176"/>
                <a:ext cx="256" cy="42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25" name="Line 36"/>
              <p:cNvSpPr>
                <a:spLocks noChangeShapeType="1"/>
              </p:cNvSpPr>
              <p:nvPr/>
            </p:nvSpPr>
            <p:spPr bwMode="auto">
              <a:xfrm>
                <a:off x="664" y="2830"/>
                <a:ext cx="102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26" name="Line 37"/>
              <p:cNvSpPr>
                <a:spLocks noChangeShapeType="1"/>
              </p:cNvSpPr>
              <p:nvPr/>
            </p:nvSpPr>
            <p:spPr bwMode="auto">
              <a:xfrm flipV="1">
                <a:off x="1688" y="1809"/>
                <a:ext cx="509" cy="102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27" name="Line 38"/>
              <p:cNvSpPr>
                <a:spLocks noChangeShapeType="1"/>
              </p:cNvSpPr>
              <p:nvPr/>
            </p:nvSpPr>
            <p:spPr bwMode="auto">
              <a:xfrm>
                <a:off x="2197" y="1790"/>
                <a:ext cx="259" cy="80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28" name="Line 39"/>
              <p:cNvSpPr>
                <a:spLocks noChangeShapeType="1"/>
              </p:cNvSpPr>
              <p:nvPr/>
            </p:nvSpPr>
            <p:spPr bwMode="auto">
              <a:xfrm>
                <a:off x="3267" y="2176"/>
                <a:ext cx="128" cy="28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29" name="Line 40"/>
              <p:cNvSpPr>
                <a:spLocks noChangeShapeType="1"/>
              </p:cNvSpPr>
              <p:nvPr/>
            </p:nvSpPr>
            <p:spPr bwMode="auto">
              <a:xfrm>
                <a:off x="3389" y="2456"/>
                <a:ext cx="179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30" name="Line 41"/>
              <p:cNvSpPr>
                <a:spLocks noChangeShapeType="1"/>
              </p:cNvSpPr>
              <p:nvPr/>
            </p:nvSpPr>
            <p:spPr bwMode="auto">
              <a:xfrm flipV="1">
                <a:off x="3839" y="1597"/>
                <a:ext cx="357" cy="85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31" name="Line 42"/>
              <p:cNvSpPr>
                <a:spLocks noChangeShapeType="1"/>
              </p:cNvSpPr>
              <p:nvPr/>
            </p:nvSpPr>
            <p:spPr bwMode="auto">
              <a:xfrm>
                <a:off x="4196" y="1579"/>
                <a:ext cx="233" cy="4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32" name="Line 43"/>
              <p:cNvSpPr>
                <a:spLocks noChangeShapeType="1"/>
              </p:cNvSpPr>
              <p:nvPr/>
            </p:nvSpPr>
            <p:spPr bwMode="auto">
              <a:xfrm flipV="1">
                <a:off x="4437" y="858"/>
                <a:ext cx="619" cy="120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33" name="Line 44"/>
              <p:cNvSpPr>
                <a:spLocks noChangeShapeType="1"/>
              </p:cNvSpPr>
              <p:nvPr/>
            </p:nvSpPr>
            <p:spPr bwMode="auto">
              <a:xfrm>
                <a:off x="2768" y="2590"/>
                <a:ext cx="255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34" name="Line 45"/>
              <p:cNvSpPr>
                <a:spLocks noChangeShapeType="1"/>
              </p:cNvSpPr>
              <p:nvPr/>
            </p:nvSpPr>
            <p:spPr bwMode="auto">
              <a:xfrm rot="1518388">
                <a:off x="2711" y="2444"/>
                <a:ext cx="0" cy="26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33835" name="Line 46"/>
              <p:cNvSpPr>
                <a:spLocks noChangeShapeType="1"/>
              </p:cNvSpPr>
              <p:nvPr/>
            </p:nvSpPr>
            <p:spPr bwMode="auto">
              <a:xfrm rot="1518388">
                <a:off x="2771" y="2444"/>
                <a:ext cx="0" cy="269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33836" name="Line 47"/>
              <p:cNvSpPr>
                <a:spLocks noChangeShapeType="1"/>
              </p:cNvSpPr>
              <p:nvPr/>
            </p:nvSpPr>
            <p:spPr bwMode="auto">
              <a:xfrm flipV="1">
                <a:off x="3620" y="2456"/>
                <a:ext cx="22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3837" name="Line 48"/>
              <p:cNvSpPr>
                <a:spLocks noChangeShapeType="1"/>
              </p:cNvSpPr>
              <p:nvPr/>
            </p:nvSpPr>
            <p:spPr bwMode="auto">
              <a:xfrm rot="1518388">
                <a:off x="3574" y="2347"/>
                <a:ext cx="0" cy="21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33838" name="Line 49"/>
              <p:cNvSpPr>
                <a:spLocks noChangeShapeType="1"/>
              </p:cNvSpPr>
              <p:nvPr/>
            </p:nvSpPr>
            <p:spPr bwMode="auto">
              <a:xfrm rot="1518388">
                <a:off x="3634" y="2347"/>
                <a:ext cx="0" cy="21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</p:grpSp>
      </p:grp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539750" y="1989138"/>
            <a:ext cx="1989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700" b="1">
                <a:cs typeface="Arial" pitchFamily="34" charset="0"/>
              </a:rPr>
              <a:t>Asymptomatisch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684213" y="1989138"/>
            <a:ext cx="0" cy="3749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179388" y="4437063"/>
            <a:ext cx="565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5000"/>
              </a:lnSpc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2</a:t>
            </a:r>
          </a:p>
        </p:txBody>
      </p:sp>
      <p:sp>
        <p:nvSpPr>
          <p:cNvPr id="33800" name="Rectangle 15"/>
          <p:cNvSpPr>
            <a:spLocks noChangeArrowheads="1"/>
          </p:cNvSpPr>
          <p:nvPr/>
        </p:nvSpPr>
        <p:spPr bwMode="auto">
          <a:xfrm>
            <a:off x="407988" y="3141663"/>
            <a:ext cx="311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5</a:t>
            </a:r>
          </a:p>
        </p:txBody>
      </p:sp>
      <p:sp>
        <p:nvSpPr>
          <p:cNvPr id="33801" name="Rectangle 16"/>
          <p:cNvSpPr>
            <a:spLocks noChangeArrowheads="1"/>
          </p:cNvSpPr>
          <p:nvPr/>
        </p:nvSpPr>
        <p:spPr bwMode="auto">
          <a:xfrm>
            <a:off x="336550" y="1700213"/>
            <a:ext cx="438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1800">
                <a:cs typeface="Arial" pitchFamily="34" charset="0"/>
              </a:rPr>
              <a:t>10</a:t>
            </a:r>
          </a:p>
        </p:txBody>
      </p:sp>
      <p:sp>
        <p:nvSpPr>
          <p:cNvPr id="33802" name="Line 13"/>
          <p:cNvSpPr>
            <a:spLocks noChangeAspect="1" noChangeShapeType="1"/>
          </p:cNvSpPr>
          <p:nvPr/>
        </p:nvSpPr>
        <p:spPr bwMode="auto">
          <a:xfrm>
            <a:off x="693738" y="4619625"/>
            <a:ext cx="74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03" name="Line 12"/>
          <p:cNvSpPr>
            <a:spLocks noChangeAspect="1" noChangeShapeType="1"/>
          </p:cNvSpPr>
          <p:nvPr/>
        </p:nvSpPr>
        <p:spPr bwMode="auto">
          <a:xfrm>
            <a:off x="693738" y="3354388"/>
            <a:ext cx="74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04" name="Line 11"/>
          <p:cNvSpPr>
            <a:spLocks noChangeAspect="1" noChangeShapeType="1"/>
          </p:cNvSpPr>
          <p:nvPr/>
        </p:nvSpPr>
        <p:spPr bwMode="auto">
          <a:xfrm>
            <a:off x="693738" y="1898650"/>
            <a:ext cx="74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05" name="Line 7"/>
          <p:cNvSpPr>
            <a:spLocks noChangeShapeType="1"/>
          </p:cNvSpPr>
          <p:nvPr/>
        </p:nvSpPr>
        <p:spPr bwMode="auto">
          <a:xfrm>
            <a:off x="684213" y="5661025"/>
            <a:ext cx="739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06" name="Line 9"/>
          <p:cNvSpPr>
            <a:spLocks noChangeShapeType="1"/>
          </p:cNvSpPr>
          <p:nvPr/>
        </p:nvSpPr>
        <p:spPr bwMode="auto">
          <a:xfrm>
            <a:off x="2411413" y="1700213"/>
            <a:ext cx="11112" cy="4002087"/>
          </a:xfrm>
          <a:prstGeom prst="line">
            <a:avLst/>
          </a:prstGeom>
          <a:noFill/>
          <a:ln w="28575" cap="rnd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07" name="Text Box 30"/>
          <p:cNvSpPr txBox="1">
            <a:spLocks noChangeArrowheads="1"/>
          </p:cNvSpPr>
          <p:nvPr/>
        </p:nvSpPr>
        <p:spPr bwMode="auto">
          <a:xfrm>
            <a:off x="7642225" y="5661025"/>
            <a:ext cx="14763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10000"/>
              </a:spcBef>
            </a:pPr>
            <a:r>
              <a:rPr lang="en-US" sz="1400" b="1">
                <a:cs typeface="Arial" pitchFamily="34" charset="0"/>
              </a:rPr>
              <a:t>~21.500 Todesfälle/Jahr</a:t>
            </a:r>
            <a:br>
              <a:rPr lang="en-US" sz="1400" b="1">
                <a:cs typeface="Arial" pitchFamily="34" charset="0"/>
              </a:rPr>
            </a:br>
            <a:r>
              <a:rPr lang="en-US" sz="1400" b="1">
                <a:cs typeface="Arial" pitchFamily="34" charset="0"/>
              </a:rPr>
              <a:t>in Europa</a:t>
            </a:r>
            <a:endParaRPr lang="en-US" sz="1400" b="1" baseline="30000">
              <a:cs typeface="Arial" pitchFamily="34" charset="0"/>
            </a:endParaRPr>
          </a:p>
        </p:txBody>
      </p:sp>
      <p:sp>
        <p:nvSpPr>
          <p:cNvPr id="33808" name="Text Box 28"/>
          <p:cNvSpPr txBox="1">
            <a:spLocks noChangeArrowheads="1"/>
          </p:cNvSpPr>
          <p:nvPr/>
        </p:nvSpPr>
        <p:spPr bwMode="auto">
          <a:xfrm>
            <a:off x="3838575" y="5661025"/>
            <a:ext cx="23558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800" b="1">
                <a:cs typeface="Arial" pitchFamily="34" charset="0"/>
              </a:rPr>
              <a:t>~ 31.500 Fälle/Jahr in Europa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endParaRPr lang="en-US" sz="1800" b="1" baseline="30000">
              <a:cs typeface="Arial" pitchFamily="34" charset="0"/>
            </a:endParaRPr>
          </a:p>
        </p:txBody>
      </p:sp>
      <p:sp>
        <p:nvSpPr>
          <p:cNvPr id="33809" name="Line 26"/>
          <p:cNvSpPr>
            <a:spLocks noChangeShapeType="1"/>
          </p:cNvSpPr>
          <p:nvPr/>
        </p:nvSpPr>
        <p:spPr bwMode="auto">
          <a:xfrm>
            <a:off x="2411413" y="5876925"/>
            <a:ext cx="165417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10" name="Line 24"/>
          <p:cNvSpPr>
            <a:spLocks noChangeShapeType="1"/>
          </p:cNvSpPr>
          <p:nvPr/>
        </p:nvSpPr>
        <p:spPr bwMode="auto">
          <a:xfrm>
            <a:off x="2411413" y="5661025"/>
            <a:ext cx="0" cy="517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3419475" y="4365625"/>
            <a:ext cx="12668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600" b="1">
                <a:cs typeface="Arial" pitchFamily="34" charset="0"/>
              </a:rPr>
              <a:t>Plateau Remission</a:t>
            </a:r>
          </a:p>
        </p:txBody>
      </p:sp>
      <p:sp>
        <p:nvSpPr>
          <p:cNvPr id="33812" name="Line 25"/>
          <p:cNvSpPr>
            <a:spLocks noChangeShapeType="1"/>
          </p:cNvSpPr>
          <p:nvPr/>
        </p:nvSpPr>
        <p:spPr bwMode="auto">
          <a:xfrm>
            <a:off x="7740650" y="5661025"/>
            <a:ext cx="0" cy="517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13" name="Line 27"/>
          <p:cNvSpPr>
            <a:spLocks noChangeShapeType="1"/>
          </p:cNvSpPr>
          <p:nvPr/>
        </p:nvSpPr>
        <p:spPr bwMode="auto">
          <a:xfrm>
            <a:off x="6156325" y="5876925"/>
            <a:ext cx="15843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33814" name="Text Box 18"/>
          <p:cNvSpPr txBox="1">
            <a:spLocks noChangeArrowheads="1"/>
          </p:cNvSpPr>
          <p:nvPr/>
        </p:nvSpPr>
        <p:spPr bwMode="auto">
          <a:xfrm>
            <a:off x="827088" y="3860800"/>
            <a:ext cx="15573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1600" b="1">
                <a:cs typeface="Arial" pitchFamily="34" charset="0"/>
              </a:rPr>
              <a:t>MGUS oder smouldering Myelom</a:t>
            </a:r>
          </a:p>
        </p:txBody>
      </p:sp>
      <p:sp>
        <p:nvSpPr>
          <p:cNvPr id="33815" name="Line 57"/>
          <p:cNvSpPr>
            <a:spLocks noChangeShapeType="1"/>
          </p:cNvSpPr>
          <p:nvPr/>
        </p:nvSpPr>
        <p:spPr bwMode="auto">
          <a:xfrm rot="-5400000">
            <a:off x="4283869" y="3572669"/>
            <a:ext cx="0" cy="100806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3816" name="Line 59"/>
          <p:cNvSpPr>
            <a:spLocks noChangeShapeType="1"/>
          </p:cNvSpPr>
          <p:nvPr/>
        </p:nvSpPr>
        <p:spPr bwMode="auto">
          <a:xfrm flipH="1">
            <a:off x="3635375" y="4076700"/>
            <a:ext cx="360363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3817" name="Oval 60"/>
          <p:cNvSpPr>
            <a:spLocks noChangeArrowheads="1"/>
          </p:cNvSpPr>
          <p:nvPr/>
        </p:nvSpPr>
        <p:spPr bwMode="auto">
          <a:xfrm>
            <a:off x="3203575" y="2636838"/>
            <a:ext cx="2160588" cy="576262"/>
          </a:xfrm>
          <a:prstGeom prst="ellipse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AT" sz="1600" b="1">
                <a:solidFill>
                  <a:schemeClr val="bg1"/>
                </a:solidFill>
              </a:rPr>
              <a:t>Erhaltungstherapie</a:t>
            </a:r>
          </a:p>
        </p:txBody>
      </p:sp>
      <p:sp>
        <p:nvSpPr>
          <p:cNvPr id="33818" name="Line 62"/>
          <p:cNvSpPr>
            <a:spLocks noChangeShapeType="1"/>
          </p:cNvSpPr>
          <p:nvPr/>
        </p:nvSpPr>
        <p:spPr bwMode="auto">
          <a:xfrm>
            <a:off x="4211638" y="3284538"/>
            <a:ext cx="0" cy="720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9483" name="Rectangle 54"/>
          <p:cNvSpPr>
            <a:spLocks noChangeArrowheads="1"/>
          </p:cNvSpPr>
          <p:nvPr/>
        </p:nvSpPr>
        <p:spPr bwMode="auto">
          <a:xfrm>
            <a:off x="252000" y="180000"/>
            <a:ext cx="8640000" cy="9000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AT" sz="2800" b="1">
                <a:solidFill>
                  <a:schemeClr val="accent3"/>
                </a:solidFill>
              </a:rPr>
              <a:t>Krankheitsverlauf beim multiplen Myelom</a:t>
            </a:r>
          </a:p>
        </p:txBody>
      </p:sp>
      <p:sp>
        <p:nvSpPr>
          <p:cNvPr id="33820" name="Line 55"/>
          <p:cNvSpPr>
            <a:spLocks noChangeShapeType="1"/>
          </p:cNvSpPr>
          <p:nvPr/>
        </p:nvSpPr>
        <p:spPr bwMode="auto">
          <a:xfrm>
            <a:off x="3779838" y="2349500"/>
            <a:ext cx="0" cy="18716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3821" name="Oval 60"/>
          <p:cNvSpPr>
            <a:spLocks noChangeArrowheads="1"/>
          </p:cNvSpPr>
          <p:nvPr/>
        </p:nvSpPr>
        <p:spPr bwMode="auto">
          <a:xfrm>
            <a:off x="2700338" y="1700213"/>
            <a:ext cx="2160587" cy="576262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AT" sz="1600" b="1">
                <a:solidFill>
                  <a:schemeClr val="bg1"/>
                </a:solidFill>
              </a:rPr>
              <a:t>Konsolidierungssth.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 anchor="t"/>
          <a:lstStyle/>
          <a:p>
            <a:pPr>
              <a:lnSpc>
                <a:spcPct val="90000"/>
              </a:lnSpc>
              <a:defRPr/>
            </a:pPr>
            <a:r>
              <a:rPr lang="de-DE" sz="2800" b="1" dirty="0" smtClean="0">
                <a:solidFill>
                  <a:schemeClr val="accent3"/>
                </a:solidFill>
              </a:rPr>
              <a:t>Behandlung von Patienten mit Rezidiv oder primär resistenter Erkrankung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2163" y="1916113"/>
            <a:ext cx="7561262" cy="3529012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80000"/>
              </a:lnSpc>
            </a:pPr>
            <a:r>
              <a:rPr lang="de-DE" sz="2400" b="1" dirty="0" smtClean="0">
                <a:solidFill>
                  <a:srgbClr val="FFFF00"/>
                </a:solidFill>
              </a:rPr>
              <a:t>Welche Alternativen bestehen?</a:t>
            </a:r>
          </a:p>
          <a:p>
            <a:pPr lvl="1">
              <a:lnSpc>
                <a:spcPct val="130000"/>
              </a:lnSpc>
            </a:pPr>
            <a:r>
              <a:rPr lang="de-DE" sz="2100" b="1" dirty="0" smtClean="0">
                <a:solidFill>
                  <a:schemeClr val="bg1"/>
                </a:solidFill>
              </a:rPr>
              <a:t>Wiederholung der Erstlinientherapie</a:t>
            </a:r>
          </a:p>
          <a:p>
            <a:pPr lvl="1">
              <a:lnSpc>
                <a:spcPct val="130000"/>
              </a:lnSpc>
            </a:pPr>
            <a:r>
              <a:rPr lang="de-DE" sz="2100" b="1" dirty="0" smtClean="0">
                <a:solidFill>
                  <a:schemeClr val="bg1"/>
                </a:solidFill>
              </a:rPr>
              <a:t>Wahl eines Zweitlinienprotokolls</a:t>
            </a:r>
            <a:endParaRPr lang="de-DE" sz="2000" b="1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de-DE" sz="2400" b="1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de-DE" sz="2400" b="1" dirty="0" smtClean="0">
                <a:solidFill>
                  <a:srgbClr val="FFFF00"/>
                </a:solidFill>
              </a:rPr>
              <a:t>Welche Faktoren beeinflussen die Therapiewahl?</a:t>
            </a:r>
          </a:p>
          <a:p>
            <a:pPr>
              <a:lnSpc>
                <a:spcPct val="130000"/>
              </a:lnSpc>
            </a:pPr>
            <a:endParaRPr lang="de-DE" sz="2400" b="1" dirty="0" smtClean="0">
              <a:solidFill>
                <a:schemeClr val="bg1"/>
              </a:solidFill>
            </a:endParaRPr>
          </a:p>
          <a:p>
            <a:endParaRPr lang="de-DE" b="1" dirty="0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 anchor="t"/>
          <a:lstStyle/>
          <a:p>
            <a:pPr>
              <a:lnSpc>
                <a:spcPct val="60000"/>
              </a:lnSpc>
              <a:defRPr/>
            </a:pPr>
            <a:r>
              <a:rPr lang="de-DE" sz="2800" b="1" dirty="0" smtClean="0">
                <a:solidFill>
                  <a:schemeClr val="accent3"/>
                </a:solidFill>
              </a:rPr>
              <a:t/>
            </a:r>
            <a:br>
              <a:rPr lang="de-DE" sz="2800" b="1" dirty="0" smtClean="0">
                <a:solidFill>
                  <a:schemeClr val="accent3"/>
                </a:solidFill>
              </a:rPr>
            </a:br>
            <a:r>
              <a:rPr lang="de-DE" sz="2800" b="1" dirty="0" smtClean="0">
                <a:solidFill>
                  <a:schemeClr val="accent3"/>
                </a:solidFill>
              </a:rPr>
              <a:t>Grundlagen für die Therapiewahl beim Rezidiv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038600" cy="4525962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10000"/>
              </a:spcBef>
              <a:buFontTx/>
              <a:buNone/>
            </a:pPr>
            <a:r>
              <a:rPr lang="de-DE" sz="1800" b="1" smtClean="0">
                <a:solidFill>
                  <a:srgbClr val="FFFF00"/>
                </a:solidFill>
              </a:rPr>
              <a:t>Komponenten der Erstlinientherapie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</a:pPr>
            <a:r>
              <a:rPr lang="de-DE" sz="1500" b="1" smtClean="0">
                <a:solidFill>
                  <a:schemeClr val="bg1"/>
                </a:solidFill>
              </a:rPr>
              <a:t>Alkylantien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</a:pPr>
            <a:r>
              <a:rPr lang="de-DE" sz="1500" b="1" smtClean="0">
                <a:solidFill>
                  <a:schemeClr val="bg1"/>
                </a:solidFill>
              </a:rPr>
              <a:t>Dexamethason Thalidomid/Lenalidomid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</a:pPr>
            <a:r>
              <a:rPr lang="de-DE" sz="1500" b="1" smtClean="0">
                <a:solidFill>
                  <a:schemeClr val="bg1"/>
                </a:solidFill>
              </a:rPr>
              <a:t>Bortezomib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</a:pPr>
            <a:endParaRPr lang="de-DE" sz="1500" b="1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</a:pPr>
            <a:r>
              <a:rPr lang="de-DE" sz="1800" b="1" smtClean="0">
                <a:solidFill>
                  <a:srgbClr val="FFFF00"/>
                </a:solidFill>
              </a:rPr>
              <a:t>Wirksamkeit der Erstlinientherapie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</a:pPr>
            <a:r>
              <a:rPr lang="de-DE" sz="1500" b="1" smtClean="0">
                <a:solidFill>
                  <a:schemeClr val="bg1"/>
                </a:solidFill>
              </a:rPr>
              <a:t>Qualität des Ansprechens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</a:pPr>
            <a:r>
              <a:rPr lang="de-DE" sz="1500" b="1" smtClean="0">
                <a:solidFill>
                  <a:schemeClr val="bg1"/>
                </a:solidFill>
              </a:rPr>
              <a:t>Zeitfaktoren</a:t>
            </a:r>
          </a:p>
          <a:p>
            <a:pPr lvl="2">
              <a:lnSpc>
                <a:spcPct val="130000"/>
              </a:lnSpc>
              <a:spcBef>
                <a:spcPct val="10000"/>
              </a:spcBef>
            </a:pPr>
            <a:r>
              <a:rPr lang="de-DE" sz="1300" b="1" smtClean="0">
                <a:solidFill>
                  <a:schemeClr val="bg1"/>
                </a:solidFill>
              </a:rPr>
              <a:t>Zeit bis zur Remission</a:t>
            </a:r>
          </a:p>
          <a:p>
            <a:pPr lvl="2">
              <a:lnSpc>
                <a:spcPct val="130000"/>
              </a:lnSpc>
              <a:spcBef>
                <a:spcPct val="10000"/>
              </a:spcBef>
            </a:pPr>
            <a:r>
              <a:rPr lang="de-DE" sz="1300" b="1" smtClean="0">
                <a:solidFill>
                  <a:schemeClr val="bg1"/>
                </a:solidFill>
              </a:rPr>
              <a:t>Dauer der Remission</a:t>
            </a:r>
          </a:p>
          <a:p>
            <a:pPr lvl="2">
              <a:lnSpc>
                <a:spcPct val="130000"/>
              </a:lnSpc>
              <a:spcBef>
                <a:spcPct val="10000"/>
              </a:spcBef>
            </a:pPr>
            <a:r>
              <a:rPr lang="de-DE" sz="1300" b="1" smtClean="0">
                <a:solidFill>
                  <a:schemeClr val="bg1"/>
                </a:solidFill>
              </a:rPr>
              <a:t>Therapie-freies Intervall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1557338"/>
            <a:ext cx="4038600" cy="4525962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r>
              <a:rPr lang="de-DE" sz="1800" b="1" smtClean="0">
                <a:solidFill>
                  <a:srgbClr val="FFFF00"/>
                </a:solidFill>
              </a:rPr>
              <a:t>Charakteristika des Rezidivs</a:t>
            </a:r>
            <a:endParaRPr lang="de-DE" sz="1800" b="1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r>
              <a:rPr lang="de-DE" sz="1800" b="1" smtClean="0">
                <a:solidFill>
                  <a:srgbClr val="FFFF00"/>
                </a:solidFill>
              </a:rPr>
              <a:t>	 </a:t>
            </a:r>
            <a:r>
              <a:rPr lang="de-DE" sz="1500" b="1" smtClean="0">
                <a:solidFill>
                  <a:schemeClr val="bg1"/>
                </a:solidFill>
              </a:rPr>
              <a:t>-    Aggressives vs. nicht-aggressives   	 Rezidiv</a:t>
            </a: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endParaRPr lang="de-DE" sz="1600" b="1" smtClean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r>
              <a:rPr lang="de-DE" sz="1800" b="1" smtClean="0">
                <a:solidFill>
                  <a:srgbClr val="FFFF00"/>
                </a:solidFill>
              </a:rPr>
              <a:t>Situation des Patienten</a:t>
            </a: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r>
              <a:rPr lang="de-DE" sz="1500" b="1" smtClean="0">
                <a:solidFill>
                  <a:schemeClr val="bg1"/>
                </a:solidFill>
              </a:rPr>
              <a:t>	-     Alter, Allgemeinzustand</a:t>
            </a: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r>
              <a:rPr lang="de-DE" sz="1500" b="1" smtClean="0">
                <a:solidFill>
                  <a:schemeClr val="bg1"/>
                </a:solidFill>
              </a:rPr>
              <a:t>	- 	 Knochenmarkreserve</a:t>
            </a: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r>
              <a:rPr lang="de-DE" sz="1500" b="1" smtClean="0">
                <a:solidFill>
                  <a:schemeClr val="bg1"/>
                </a:solidFill>
              </a:rPr>
              <a:t>	-     Nierenfunktion</a:t>
            </a: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r>
              <a:rPr lang="de-DE" sz="1500" b="1" smtClean="0">
                <a:solidFill>
                  <a:schemeClr val="bg1"/>
                </a:solidFill>
              </a:rPr>
              <a:t>	-     Präexistente Neuropathie</a:t>
            </a: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r>
              <a:rPr lang="de-DE" sz="1500" b="1" smtClean="0">
                <a:solidFill>
                  <a:schemeClr val="bg1"/>
                </a:solidFill>
              </a:rPr>
              <a:t>	-     Nähe zum Behandlungszentrum</a:t>
            </a:r>
          </a:p>
          <a:p>
            <a:pPr>
              <a:lnSpc>
                <a:spcPct val="130000"/>
              </a:lnSpc>
              <a:spcBef>
                <a:spcPct val="10000"/>
              </a:spcBef>
              <a:buFontTx/>
              <a:buNone/>
              <a:tabLst>
                <a:tab pos="622300" algn="l"/>
              </a:tabLst>
            </a:pPr>
            <a:r>
              <a:rPr lang="de-DE" sz="1500" b="1" smtClean="0">
                <a:solidFill>
                  <a:schemeClr val="bg1"/>
                </a:solidFill>
              </a:rPr>
              <a:t>	-     Diabetiker, ja/nein</a:t>
            </a:r>
          </a:p>
          <a:p>
            <a:pPr lvl="1" indent="-120650">
              <a:lnSpc>
                <a:spcPct val="130000"/>
              </a:lnSpc>
              <a:spcBef>
                <a:spcPct val="10000"/>
              </a:spcBef>
              <a:tabLst>
                <a:tab pos="622300" algn="l"/>
              </a:tabLst>
            </a:pPr>
            <a:endParaRPr lang="de-DE" sz="1800" b="1" smtClean="0">
              <a:solidFill>
                <a:schemeClr val="bg1"/>
              </a:solidFill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211638" y="6381750"/>
            <a:ext cx="4489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200" b="1">
                <a:ea typeface="MS PGothic" pitchFamily="34" charset="-128"/>
                <a:cs typeface="Arial" pitchFamily="34" charset="0"/>
              </a:rPr>
              <a:t>IMiD, immunomodulatory derivative; MM, multiple myeloma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0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Beispiele für Therapiewahl</a:t>
            </a:r>
          </a:p>
        </p:txBody>
      </p:sp>
      <p:graphicFrame>
        <p:nvGraphicFramePr>
          <p:cNvPr id="131311" name="Group 239"/>
          <p:cNvGraphicFramePr>
            <a:graphicFrameLocks noGrp="1"/>
          </p:cNvGraphicFramePr>
          <p:nvPr>
            <p:ph type="tbl" idx="1"/>
          </p:nvPr>
        </p:nvGraphicFramePr>
        <p:xfrm>
          <a:off x="395288" y="1341438"/>
          <a:ext cx="8497887" cy="5111751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2487612"/>
                <a:gridCol w="2447925"/>
                <a:gridCol w="356235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Nicht empfehlenswert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Empfehlenswert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445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Patienten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Charakteristika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DC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Neuropathie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Thalidomid, </a:t>
                      </a: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Bortezomib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Lenalidomid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Diabetes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Hochdosiertes </a:t>
                      </a: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Dexamethason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Prednison, zB täglich selbe Dosis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Entfernt vom Behandlungszentrum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Bortezomib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Orale Therapie, MPT, Lenalidomid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Hohes Alter 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Volle Dosierung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Dosisreduktion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26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Tumor Charakteristika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DC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Zytogenetische Risikofaktoren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Thalidomid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Bortezomib (Lenalidomid)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Aggressives Rezidiv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MP (T)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Bortezomib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-basiert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Lenalidomid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-basierte Therapie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AT" sz="2800" b="1" smtClean="0">
                <a:solidFill>
                  <a:schemeClr val="accent3"/>
                </a:solidFill>
              </a:rPr>
              <a:t>Supportive Therapie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1773238"/>
            <a:ext cx="3810000" cy="4114800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de-AT" sz="1800" b="1" dirty="0" smtClean="0">
                <a:solidFill>
                  <a:srgbClr val="FFFF00"/>
                </a:solidFill>
              </a:rPr>
              <a:t>Schmerztherapie</a:t>
            </a:r>
          </a:p>
          <a:p>
            <a:pPr lvl="1">
              <a:lnSpc>
                <a:spcPct val="13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Medikamente</a:t>
            </a:r>
          </a:p>
          <a:p>
            <a:pPr lvl="1">
              <a:lnSpc>
                <a:spcPct val="13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Bestrahlung</a:t>
            </a:r>
          </a:p>
          <a:p>
            <a:pPr>
              <a:lnSpc>
                <a:spcPct val="130000"/>
              </a:lnSpc>
            </a:pPr>
            <a:r>
              <a:rPr lang="de-AT" sz="1800" b="1" dirty="0" smtClean="0">
                <a:solidFill>
                  <a:srgbClr val="FFFF00"/>
                </a:solidFill>
              </a:rPr>
              <a:t>Stärkung des Skelettsystems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de-AT" sz="1600" b="1" dirty="0" smtClean="0">
                <a:solidFill>
                  <a:schemeClr val="bg1"/>
                </a:solidFill>
              </a:rPr>
              <a:t>	-</a:t>
            </a:r>
            <a:r>
              <a:rPr lang="de-AT" sz="1600" b="1" dirty="0" err="1" smtClean="0">
                <a:solidFill>
                  <a:schemeClr val="bg1"/>
                </a:solidFill>
              </a:rPr>
              <a:t>Bisphosphonate</a:t>
            </a:r>
            <a:r>
              <a:rPr lang="de-AT" sz="16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de-AT" sz="1800" b="1" dirty="0" smtClean="0">
                <a:solidFill>
                  <a:srgbClr val="FFFF00"/>
                </a:solidFill>
              </a:rPr>
              <a:t>Schutz vor Infektionen</a:t>
            </a:r>
          </a:p>
          <a:p>
            <a:pPr lvl="1">
              <a:lnSpc>
                <a:spcPct val="13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Impfungen</a:t>
            </a:r>
          </a:p>
          <a:p>
            <a:pPr lvl="1">
              <a:lnSpc>
                <a:spcPct val="13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Antibiotika-Prophylaxe</a:t>
            </a:r>
          </a:p>
          <a:p>
            <a:pPr lvl="1">
              <a:lnSpc>
                <a:spcPct val="13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Antivirale-Prophylaxe</a:t>
            </a:r>
          </a:p>
          <a:p>
            <a:pPr>
              <a:lnSpc>
                <a:spcPct val="90000"/>
              </a:lnSpc>
            </a:pPr>
            <a:endParaRPr lang="de-AT" sz="2000" b="1" dirty="0" smtClean="0">
              <a:solidFill>
                <a:schemeClr val="bg1"/>
              </a:solidFill>
            </a:endParaRPr>
          </a:p>
        </p:txBody>
      </p:sp>
      <p:sp>
        <p:nvSpPr>
          <p:cNvPr id="3789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3810000" cy="4114800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de-AT" sz="1800" b="1" dirty="0" smtClean="0">
                <a:solidFill>
                  <a:srgbClr val="FFFF00"/>
                </a:solidFill>
              </a:rPr>
              <a:t>Behandlung der Blutarmut</a:t>
            </a:r>
          </a:p>
          <a:p>
            <a:pPr lvl="1">
              <a:lnSpc>
                <a:spcPct val="140000"/>
              </a:lnSpc>
            </a:pPr>
            <a:r>
              <a:rPr lang="de-AT" sz="1600" b="1" dirty="0" err="1" smtClean="0">
                <a:solidFill>
                  <a:schemeClr val="bg1"/>
                </a:solidFill>
              </a:rPr>
              <a:t>Erythropoetine</a:t>
            </a:r>
            <a:endParaRPr lang="de-AT" sz="1600" b="1" dirty="0" smtClean="0">
              <a:solidFill>
                <a:schemeClr val="bg1"/>
              </a:solidFill>
            </a:endParaRPr>
          </a:p>
          <a:p>
            <a:pPr lvl="1">
              <a:lnSpc>
                <a:spcPct val="14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G-CSF</a:t>
            </a:r>
          </a:p>
          <a:p>
            <a:pPr lvl="1">
              <a:lnSpc>
                <a:spcPct val="14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Transfusionen</a:t>
            </a:r>
          </a:p>
          <a:p>
            <a:pPr>
              <a:lnSpc>
                <a:spcPct val="140000"/>
              </a:lnSpc>
            </a:pPr>
            <a:r>
              <a:rPr lang="de-AT" sz="1800" b="1" dirty="0" smtClean="0">
                <a:solidFill>
                  <a:srgbClr val="FFFF00"/>
                </a:solidFill>
              </a:rPr>
              <a:t>Behandlung der Komplikationen der Erkrankung</a:t>
            </a:r>
          </a:p>
          <a:p>
            <a:pPr lvl="1">
              <a:lnSpc>
                <a:spcPct val="14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Hohes Calcium</a:t>
            </a:r>
          </a:p>
          <a:p>
            <a:pPr lvl="1">
              <a:lnSpc>
                <a:spcPct val="140000"/>
              </a:lnSpc>
            </a:pPr>
            <a:r>
              <a:rPr lang="de-AT" sz="1600" b="1" dirty="0" smtClean="0">
                <a:solidFill>
                  <a:schemeClr val="bg1"/>
                </a:solidFill>
              </a:rPr>
              <a:t>Nervenlähmung</a:t>
            </a:r>
          </a:p>
          <a:p>
            <a:pPr lvl="1">
              <a:lnSpc>
                <a:spcPct val="140000"/>
              </a:lnSpc>
            </a:pPr>
            <a:r>
              <a:rPr lang="de-AT" sz="1600" b="1" dirty="0" err="1" smtClean="0">
                <a:solidFill>
                  <a:schemeClr val="bg1"/>
                </a:solidFill>
              </a:rPr>
              <a:t>Nierenfuktionseinschränkung</a:t>
            </a:r>
            <a:endParaRPr lang="de-AT" sz="16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de-AT" sz="18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de-AT" sz="2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de-AT" sz="2000" b="1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de-AT" sz="1800" b="1" dirty="0" smtClean="0"/>
          </a:p>
          <a:p>
            <a:pPr lvl="1">
              <a:lnSpc>
                <a:spcPct val="90000"/>
              </a:lnSpc>
            </a:pPr>
            <a:endParaRPr lang="de-AT" sz="1800" b="1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Therapie bei multiplem </a:t>
            </a:r>
            <a:r>
              <a:rPr lang="de-AT" sz="2800" b="1" dirty="0" err="1" smtClean="0">
                <a:solidFill>
                  <a:schemeClr val="accent3"/>
                </a:solidFill>
              </a:rPr>
              <a:t>Myelom</a:t>
            </a:r>
            <a:endParaRPr lang="de-AT" sz="2800" b="1" dirty="0" smtClean="0">
              <a:solidFill>
                <a:schemeClr val="accent3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7772400" cy="4546600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60000"/>
              </a:lnSpc>
            </a:pPr>
            <a:r>
              <a:rPr lang="de-AT" sz="2000" b="1" smtClean="0">
                <a:solidFill>
                  <a:schemeClr val="bg1"/>
                </a:solidFill>
              </a:rPr>
              <a:t>Prinzipielle Entscheidung: autologe Transplantation vs. Konventionelle Therapie</a:t>
            </a:r>
          </a:p>
          <a:p>
            <a:pPr>
              <a:lnSpc>
                <a:spcPct val="120000"/>
              </a:lnSpc>
            </a:pPr>
            <a:endParaRPr lang="de-AT" sz="2000" b="1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de-AT" sz="2000" b="1" smtClean="0">
                <a:solidFill>
                  <a:schemeClr val="bg1"/>
                </a:solidFill>
              </a:rPr>
              <a:t>Sorgfältige Selektion der individuellen Therapie insbesondere nach Erstlinientherapie</a:t>
            </a:r>
          </a:p>
          <a:p>
            <a:pPr lvl="1">
              <a:lnSpc>
                <a:spcPct val="120000"/>
              </a:lnSpc>
            </a:pPr>
            <a:r>
              <a:rPr lang="de-AT" sz="2000" b="1" smtClean="0">
                <a:solidFill>
                  <a:schemeClr val="bg1"/>
                </a:solidFill>
              </a:rPr>
              <a:t>Patienten-Charakteristika</a:t>
            </a:r>
          </a:p>
          <a:p>
            <a:pPr lvl="1">
              <a:lnSpc>
                <a:spcPct val="120000"/>
              </a:lnSpc>
            </a:pPr>
            <a:r>
              <a:rPr lang="de-AT" sz="2000" b="1" smtClean="0">
                <a:solidFill>
                  <a:schemeClr val="bg1"/>
                </a:solidFill>
              </a:rPr>
              <a:t>Myelom-Charakteristika</a:t>
            </a:r>
          </a:p>
          <a:p>
            <a:pPr lvl="1">
              <a:lnSpc>
                <a:spcPct val="120000"/>
              </a:lnSpc>
            </a:pPr>
            <a:endParaRPr lang="de-AT" sz="2000" b="1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de-AT" sz="2000" b="1" smtClean="0">
                <a:solidFill>
                  <a:schemeClr val="bg1"/>
                </a:solidFill>
              </a:rPr>
              <a:t>Teilnahme an klinischen Studien</a:t>
            </a:r>
          </a:p>
          <a:p>
            <a:pPr lvl="1"/>
            <a:endParaRPr lang="de-AT" sz="1800" b="1" smtClean="0">
              <a:solidFill>
                <a:schemeClr val="bg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0728"/>
            <a:ext cx="46640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Was ist das Beste für mich?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345044"/>
              </p:ext>
            </p:extLst>
          </p:nvPr>
        </p:nvGraphicFramePr>
        <p:xfrm>
          <a:off x="323528" y="2708920"/>
          <a:ext cx="8576888" cy="3429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57688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sz="1800" b="0" dirty="0" smtClean="0"/>
                        <a:t>Finde</a:t>
                      </a:r>
                      <a:r>
                        <a:rPr lang="de-AT" sz="1800" b="0" baseline="0" dirty="0" smtClean="0"/>
                        <a:t> heraus ob Du komplementäre Maßnahmen ergreifen möchtest</a:t>
                      </a:r>
                      <a:endParaRPr lang="en-US" sz="1800" b="0" dirty="0"/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sz="1800" dirty="0" smtClean="0"/>
                        <a:t>Wähle aus dem</a:t>
                      </a:r>
                      <a:r>
                        <a:rPr lang="de-AT" sz="1800" baseline="0" dirty="0" smtClean="0"/>
                        <a:t> Angebot Methoden, die für Dich am ehesten geeignet sind </a:t>
                      </a:r>
                      <a:endParaRPr lang="en-US" sz="1800" b="1" dirty="0"/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sz="1800" dirty="0" smtClean="0"/>
                        <a:t>Finde</a:t>
                      </a:r>
                      <a:r>
                        <a:rPr lang="de-AT" sz="1800" baseline="0" dirty="0" smtClean="0"/>
                        <a:t> heraus was Dir in Deinem Leben besonders wichtig ist</a:t>
                      </a:r>
                      <a:endParaRPr lang="en-US" sz="1800" b="1" dirty="0"/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sz="1800" dirty="0" smtClean="0"/>
                        <a:t>Finde heraus was Dir in Deinem Leben besonders viel Freude bereitet</a:t>
                      </a:r>
                      <a:endParaRPr lang="en-US" sz="1800" b="1" dirty="0"/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sz="1800" dirty="0" smtClean="0"/>
                        <a:t>Nutze möglichst</a:t>
                      </a:r>
                      <a:r>
                        <a:rPr lang="de-AT" sz="1800" baseline="0" dirty="0" smtClean="0"/>
                        <a:t> viel Deiner Zeit für die oben angeführten Bereiche</a:t>
                      </a:r>
                      <a:endParaRPr lang="en-US" sz="1800" b="1" dirty="0"/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AT" sz="1800" dirty="0" smtClean="0"/>
                        <a:t>Was immer Du wählst,</a:t>
                      </a:r>
                      <a:r>
                        <a:rPr lang="de-AT" sz="1800" baseline="0" dirty="0" smtClean="0"/>
                        <a:t> körperliche Aktivität sollte immer zu Deinem speziellen Programm gehören</a:t>
                      </a:r>
                      <a:endParaRPr lang="en-US" sz="1800" b="1" dirty="0"/>
                    </a:p>
                  </a:txBody>
                  <a:tcPr marL="91445" marR="9144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5820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79999"/>
            <a:ext cx="8640000" cy="1297391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Körperliche Einschränkungen sind oft </a:t>
            </a:r>
            <a:r>
              <a:rPr lang="de-AT" sz="2800" b="1" dirty="0" smtClean="0">
                <a:solidFill>
                  <a:schemeClr val="accent3"/>
                </a:solidFill>
              </a:rPr>
              <a:t>Anstoß für   </a:t>
            </a:r>
            <a:r>
              <a:rPr lang="de-AT" sz="2800" b="1" dirty="0" err="1" smtClean="0">
                <a:solidFill>
                  <a:schemeClr val="accent3"/>
                </a:solidFill>
              </a:rPr>
              <a:t>für</a:t>
            </a:r>
            <a:r>
              <a:rPr lang="de-AT" sz="2800" b="1" dirty="0" smtClean="0">
                <a:solidFill>
                  <a:schemeClr val="accent3"/>
                </a:solidFill>
              </a:rPr>
              <a:t> beträchtliche Weiterentwicklung der Persönlichkeit </a:t>
            </a:r>
            <a:endParaRPr lang="de-AT" sz="2800" b="1" dirty="0" smtClean="0">
              <a:solidFill>
                <a:schemeClr val="accent3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1325836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6" name="Picture 2" descr="http://oevp-galerie.hico-nms.at/var/albums/Allgemein/Prof.%20Erwin%20Ringel%20%201921-1994.jpg?m=13296868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55" y="1628799"/>
            <a:ext cx="2468534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3"/>
          <p:cNvSpPr txBox="1">
            <a:spLocks noChangeArrowheads="1"/>
          </p:cNvSpPr>
          <p:nvPr/>
        </p:nvSpPr>
        <p:spPr bwMode="auto">
          <a:xfrm>
            <a:off x="1660525" y="4937422"/>
            <a:ext cx="5822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de-AT" sz="2400" b="1" dirty="0"/>
              <a:t>Erwin Ringel</a:t>
            </a:r>
          </a:p>
          <a:p>
            <a:pPr algn="ctr"/>
            <a:r>
              <a:rPr lang="de-AT" sz="2400" b="1" dirty="0"/>
              <a:t>Ich bin zu dem geworden was ich heute bin, </a:t>
            </a:r>
          </a:p>
          <a:p>
            <a:pPr algn="ctr"/>
            <a:r>
              <a:rPr lang="de-AT" sz="2400" b="1" dirty="0"/>
              <a:t>nachdem ich nicht mehr gehen konnte</a:t>
            </a:r>
            <a:endParaRPr lang="en-US" sz="2400" b="1" dirty="0"/>
          </a:p>
        </p:txBody>
      </p:sp>
      <p:sp>
        <p:nvSpPr>
          <p:cNvPr id="10" name="Rechteck 9"/>
          <p:cNvSpPr/>
          <p:nvPr/>
        </p:nvSpPr>
        <p:spPr>
          <a:xfrm>
            <a:off x="1629370" y="4941168"/>
            <a:ext cx="5822950" cy="1196404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55820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/>
          <a:lstStyle/>
          <a:p>
            <a:pPr eaLnBrk="1" hangingPunct="1"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Prognostisch relevante Parameter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5940152" y="2349500"/>
            <a:ext cx="2952750" cy="2016125"/>
          </a:xfrm>
          <a:solidFill>
            <a:srgbClr val="000099"/>
          </a:solidFill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AT" sz="2800" dirty="0" smtClean="0">
                <a:sym typeface="Symbol" pitchFamily="18" charset="2"/>
              </a:rPr>
              <a:t>   </a:t>
            </a:r>
            <a:r>
              <a:rPr lang="de-AT" sz="2000" b="1" dirty="0" smtClean="0">
                <a:solidFill>
                  <a:schemeClr val="bg1"/>
                </a:solidFill>
                <a:sym typeface="Symbol" pitchFamily="18" charset="2"/>
              </a:rPr>
              <a:t>t (4;14)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AT" sz="2000" b="1" dirty="0" smtClean="0">
                <a:solidFill>
                  <a:schemeClr val="bg1"/>
                </a:solidFill>
                <a:sym typeface="Symbol" pitchFamily="18" charset="2"/>
              </a:rPr>
              <a:t>    del 17p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AT" sz="2000" b="1" dirty="0" smtClean="0">
                <a:solidFill>
                  <a:schemeClr val="bg1"/>
                </a:solidFill>
                <a:sym typeface="Symbol" pitchFamily="18" charset="2"/>
              </a:rPr>
              <a:t>    Amplifikation 1q21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AT" sz="2000" b="1" dirty="0" smtClean="0">
                <a:solidFill>
                  <a:schemeClr val="bg1"/>
                </a:solidFill>
                <a:sym typeface="Symbol" pitchFamily="18" charset="2"/>
              </a:rPr>
              <a:t>    Del 1p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AT" sz="2000" b="1" dirty="0" smtClean="0">
                <a:solidFill>
                  <a:schemeClr val="bg1"/>
                </a:solidFill>
                <a:sym typeface="Symbol" pitchFamily="18" charset="2"/>
              </a:rPr>
              <a:t>    </a:t>
            </a:r>
            <a:r>
              <a:rPr lang="de-AT" sz="2000" b="1" dirty="0" smtClean="0">
                <a:solidFill>
                  <a:srgbClr val="FFFF00"/>
                </a:solidFill>
                <a:sym typeface="Symbol" pitchFamily="18" charset="2"/>
              </a:rPr>
              <a:t>t (14;16)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AT" sz="2000" b="1" dirty="0" smtClean="0">
                <a:solidFill>
                  <a:srgbClr val="FFFF00"/>
                </a:solidFill>
                <a:sym typeface="Symbol" pitchFamily="18" charset="2"/>
              </a:rPr>
              <a:t>    (del 13q)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59113" y="2349500"/>
            <a:ext cx="2665412" cy="2016125"/>
          </a:xfrm>
          <a:prstGeom prst="rect">
            <a:avLst/>
          </a:prstGeom>
          <a:solidFill>
            <a:srgbClr val="0000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Stadium</a:t>
            </a:r>
          </a:p>
          <a:p>
            <a:pPr algn="ctr"/>
            <a:r>
              <a:rPr lang="de-AT" sz="24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 </a:t>
            </a:r>
            <a:r>
              <a:rPr lang="de-AT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ß2 Mikroglobulin</a:t>
            </a:r>
          </a:p>
          <a:p>
            <a:pPr algn="ctr"/>
            <a:r>
              <a:rPr lang="de-AT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 Albumin</a:t>
            </a:r>
          </a:p>
          <a:p>
            <a:pPr algn="ctr"/>
            <a:endParaRPr lang="de-AT" b="1"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0825" y="2349500"/>
            <a:ext cx="2592388" cy="2016125"/>
          </a:xfrm>
          <a:prstGeom prst="rect">
            <a:avLst/>
          </a:prstGeom>
          <a:solidFill>
            <a:srgbClr val="0000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b="1">
                <a:solidFill>
                  <a:schemeClr val="bg1"/>
                </a:solidFill>
                <a:cs typeface="Arial" pitchFamily="34" charset="0"/>
              </a:rPr>
              <a:t> Alter</a:t>
            </a:r>
          </a:p>
          <a:p>
            <a:pPr algn="ctr"/>
            <a:r>
              <a:rPr lang="de-AT" b="1">
                <a:solidFill>
                  <a:schemeClr val="bg1"/>
                </a:solidFill>
                <a:cs typeface="Arial" pitchFamily="34" charset="0"/>
              </a:rPr>
              <a:t>Begleiterkrankungen</a:t>
            </a:r>
          </a:p>
          <a:p>
            <a:pPr algn="ctr"/>
            <a:r>
              <a:rPr lang="de-AT" b="1">
                <a:solidFill>
                  <a:schemeClr val="bg1"/>
                </a:solidFill>
                <a:cs typeface="Arial" pitchFamily="34" charset="0"/>
              </a:rPr>
              <a:t>Funktionszustand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AT" sz="2800" b="1" smtClean="0">
                <a:solidFill>
                  <a:schemeClr val="accent3"/>
                </a:solidFill>
              </a:rPr>
              <a:t>High quality care is our determination</a:t>
            </a:r>
          </a:p>
        </p:txBody>
      </p:sp>
      <p:pic>
        <p:nvPicPr>
          <p:cNvPr id="39939" name="Picture 4" descr="Wilhelminenspital_044_bes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65532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de-AT" b="1" dirty="0" smtClean="0">
                <a:solidFill>
                  <a:schemeClr val="accent3"/>
                </a:solidFill>
              </a:rPr>
              <a:t>Danke für Ihre Aufmerksamkeit</a:t>
            </a:r>
            <a:endParaRPr lang="en-US" b="1" dirty="0" smtClean="0">
              <a:solidFill>
                <a:schemeClr val="accent3"/>
              </a:solidFill>
            </a:endParaRPr>
          </a:p>
        </p:txBody>
      </p:sp>
      <p:pic>
        <p:nvPicPr>
          <p:cNvPr id="40963" name="Picture 4" descr="Wilhelminenspital_044_bes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65532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000" y="1736912"/>
            <a:ext cx="8640000" cy="900000"/>
          </a:xfrm>
          <a:solidFill>
            <a:srgbClr val="000099"/>
          </a:solidFill>
        </p:spPr>
        <p:txBody>
          <a:bodyPr/>
          <a:lstStyle/>
          <a:p>
            <a:pPr>
              <a:defRPr/>
            </a:pPr>
            <a:r>
              <a:rPr lang="en-US" sz="2800" b="1" dirty="0" err="1" smtClean="0">
                <a:solidFill>
                  <a:schemeClr val="accent3"/>
                </a:solidFill>
              </a:rPr>
              <a:t>Danke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für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Ihre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Aufmerksamkeit</a:t>
            </a:r>
            <a:endParaRPr lang="en-US" sz="2800" b="1" dirty="0" smtClean="0">
              <a:solidFill>
                <a:schemeClr val="accent3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87538" y="3988296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24416" y="1727894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>
                <a:solidFill>
                  <a:schemeClr val="accent3"/>
                </a:solidFill>
              </a:rPr>
              <a:t>Bortezomib-basierte Therapien auch bei zytogenetischen Risiko sehr wirksam</a:t>
            </a:r>
            <a:endParaRPr lang="en-US" sz="2800" b="1" smtClean="0">
              <a:solidFill>
                <a:schemeClr val="accent3"/>
              </a:solidFill>
            </a:endParaRPr>
          </a:p>
        </p:txBody>
      </p:sp>
      <p:graphicFrame>
        <p:nvGraphicFramePr>
          <p:cNvPr id="168066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37049"/>
              </p:ext>
            </p:extLst>
          </p:nvPr>
        </p:nvGraphicFramePr>
        <p:xfrm>
          <a:off x="514350" y="1412776"/>
          <a:ext cx="8450264" cy="3729038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2482931"/>
                <a:gridCol w="1872570"/>
                <a:gridCol w="2095776"/>
                <a:gridCol w="1998987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komplette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nahe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komplette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Remission (%)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Velcade-ThalidomidDex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Thalidomid</a:t>
                      </a: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Dex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</a:t>
                      </a:r>
                      <a:endParaRPr kumimoji="0" lang="en-GB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del (13)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39%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&lt;0.001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 (4;14)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39.5%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del (13) + t (4;14)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32%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0.001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del (17p)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28.5%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0.03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281" marR="81281" horzOverflow="overflow"/>
                </a:tc>
              </a:tr>
            </a:tbl>
          </a:graphicData>
        </a:graphic>
      </p:graphicFrame>
      <p:sp>
        <p:nvSpPr>
          <p:cNvPr id="43038" name="TextBox 3"/>
          <p:cNvSpPr txBox="1">
            <a:spLocks noChangeArrowheads="1"/>
          </p:cNvSpPr>
          <p:nvPr/>
        </p:nvSpPr>
        <p:spPr bwMode="auto">
          <a:xfrm>
            <a:off x="5846763" y="6500813"/>
            <a:ext cx="32670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rgbClr val="9970FE"/>
              </a:buClr>
              <a:buSzPct val="75000"/>
              <a:buFont typeface="Wingdings 3" pitchFamily="18" charset="2"/>
              <a:buNone/>
            </a:pPr>
            <a:r>
              <a:rPr lang="en-US" altLang="ja-JP" sz="1400" b="1">
                <a:solidFill>
                  <a:srgbClr val="D4ACE4"/>
                </a:solidFill>
                <a:ea typeface="MS PGothic" pitchFamily="34" charset="-128"/>
              </a:rPr>
              <a:t>Cavo </a:t>
            </a:r>
            <a:r>
              <a:rPr lang="en-US" altLang="ja-JP" sz="1400" b="1" i="1">
                <a:solidFill>
                  <a:srgbClr val="D4ACE4"/>
                </a:solidFill>
                <a:ea typeface="MS PGothic" pitchFamily="34" charset="-128"/>
              </a:rPr>
              <a:t>et al</a:t>
            </a:r>
            <a:r>
              <a:rPr lang="en-US" altLang="ja-JP" sz="1400" b="1">
                <a:solidFill>
                  <a:srgbClr val="D4ACE4"/>
                </a:solidFill>
                <a:ea typeface="MS PGothic" pitchFamily="34" charset="-128"/>
              </a:rPr>
              <a:t>. ASH 2008 (Abstract 1662)</a:t>
            </a:r>
            <a:endParaRPr lang="en-US" sz="1400" b="1">
              <a:solidFill>
                <a:srgbClr val="D4ACE4"/>
              </a:solidFill>
              <a:ea typeface="MS PGothic" pitchFamily="34" charset="-128"/>
            </a:endParaRPr>
          </a:p>
        </p:txBody>
      </p:sp>
      <p:sp>
        <p:nvSpPr>
          <p:cNvPr id="43039" name="Rectangle 5"/>
          <p:cNvSpPr>
            <a:spLocks noChangeArrowheads="1"/>
          </p:cNvSpPr>
          <p:nvPr/>
        </p:nvSpPr>
        <p:spPr bwMode="auto">
          <a:xfrm>
            <a:off x="684213" y="5445125"/>
            <a:ext cx="7945437" cy="6508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9970FE"/>
              </a:buClr>
              <a:buSzPct val="75000"/>
              <a:buFont typeface="Wingdings 3" pitchFamily="18" charset="2"/>
              <a:buNone/>
            </a:pP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Lenalidomid</a:t>
            </a:r>
            <a:r>
              <a:rPr lang="en-US" sz="1800" b="1" dirty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besitzt</a:t>
            </a:r>
            <a:r>
              <a:rPr lang="en-US" sz="1800" b="1" dirty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ebenfalls</a:t>
            </a:r>
            <a:r>
              <a:rPr lang="en-US" sz="1800" b="1" dirty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beträchtliche</a:t>
            </a:r>
            <a:r>
              <a:rPr lang="en-US" sz="1800" b="1" dirty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Wirksamkeit</a:t>
            </a:r>
            <a:r>
              <a:rPr lang="en-US" sz="1800" b="1" dirty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bei</a:t>
            </a:r>
            <a:r>
              <a:rPr lang="en-US" sz="1800" b="1" dirty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Patienten</a:t>
            </a:r>
            <a:r>
              <a:rPr lang="en-US" sz="1800" b="1" dirty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mit</a:t>
            </a:r>
            <a:r>
              <a:rPr lang="en-US" sz="1800" b="1" dirty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zytogenetischen</a:t>
            </a:r>
            <a:r>
              <a:rPr lang="en-US" sz="1800" b="1" dirty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a typeface="MS PGothic" pitchFamily="34" charset="-128"/>
              </a:rPr>
              <a:t>Risiko</a:t>
            </a:r>
            <a:endParaRPr lang="en-US" sz="18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/>
          <a:lstStyle/>
          <a:p>
            <a:pPr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Therapiemöglichkeiten</a:t>
            </a:r>
            <a:endParaRPr lang="en-US" sz="2800" b="1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292998"/>
              </p:ext>
            </p:extLst>
          </p:nvPr>
        </p:nvGraphicFramePr>
        <p:xfrm>
          <a:off x="685800" y="1981200"/>
          <a:ext cx="7772400" cy="3248028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3886200"/>
                <a:gridCol w="3886200"/>
              </a:tblGrid>
              <a:tr h="464004">
                <a:tc>
                  <a:txBody>
                    <a:bodyPr/>
                    <a:lstStyle/>
                    <a:p>
                      <a:r>
                        <a:rPr lang="de-AT" sz="1800" dirty="0" smtClean="0"/>
                        <a:t>‚alte Medikamente‘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de-AT" sz="1800" dirty="0" smtClean="0"/>
                        <a:t>‚neue Substanzen‘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464004"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Melphalan</a:t>
                      </a:r>
                      <a:r>
                        <a:rPr lang="de-AT" sz="1800" b="1" dirty="0" smtClean="0"/>
                        <a:t> (</a:t>
                      </a:r>
                      <a:r>
                        <a:rPr lang="de-AT" sz="1800" b="1" dirty="0" err="1" smtClean="0"/>
                        <a:t>Alkeran</a:t>
                      </a:r>
                      <a:r>
                        <a:rPr lang="de-AT" sz="1800" b="1" dirty="0" smtClean="0"/>
                        <a:t>®)</a:t>
                      </a:r>
                      <a:endParaRPr 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de-AT" sz="1800" b="1" dirty="0" smtClean="0"/>
                        <a:t>Thalidomid</a:t>
                      </a:r>
                      <a:endParaRPr lang="en-US" sz="1800" b="1" dirty="0"/>
                    </a:p>
                  </a:txBody>
                  <a:tcPr marT="45714" marB="45714"/>
                </a:tc>
              </a:tr>
              <a:tr h="464004"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Cyclophosphamid</a:t>
                      </a:r>
                      <a:r>
                        <a:rPr lang="de-AT" sz="1800" b="1" dirty="0" smtClean="0"/>
                        <a:t> (</a:t>
                      </a:r>
                      <a:r>
                        <a:rPr lang="de-AT" sz="1800" b="1" dirty="0" err="1" smtClean="0"/>
                        <a:t>Endoxan</a:t>
                      </a:r>
                      <a:r>
                        <a:rPr lang="de-AT" sz="1800" b="1" dirty="0" smtClean="0"/>
                        <a:t>®)</a:t>
                      </a:r>
                      <a:endParaRPr 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Bortezomib</a:t>
                      </a:r>
                      <a:r>
                        <a:rPr lang="de-AT" sz="1800" b="1" dirty="0" smtClean="0"/>
                        <a:t> (</a:t>
                      </a:r>
                      <a:r>
                        <a:rPr lang="de-AT" sz="1800" b="1" dirty="0" err="1" smtClean="0"/>
                        <a:t>Velcade</a:t>
                      </a:r>
                      <a:r>
                        <a:rPr lang="de-AT" sz="1800" b="1" dirty="0" smtClean="0"/>
                        <a:t>®)</a:t>
                      </a:r>
                      <a:endParaRPr lang="en-US" sz="1800" b="1" dirty="0"/>
                    </a:p>
                  </a:txBody>
                  <a:tcPr marT="45714" marB="45714"/>
                </a:tc>
              </a:tr>
              <a:tr h="464004"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Dexamethason</a:t>
                      </a:r>
                      <a:r>
                        <a:rPr lang="de-AT" sz="1800" b="1" dirty="0" smtClean="0"/>
                        <a:t>,</a:t>
                      </a:r>
                      <a:r>
                        <a:rPr lang="de-AT" sz="1800" b="1" baseline="0" dirty="0" smtClean="0"/>
                        <a:t> Prednison</a:t>
                      </a:r>
                      <a:endParaRPr 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Lenalidomid</a:t>
                      </a:r>
                      <a:r>
                        <a:rPr lang="de-AT" sz="1800" b="1" dirty="0" smtClean="0"/>
                        <a:t> (</a:t>
                      </a:r>
                      <a:r>
                        <a:rPr lang="de-AT" sz="1800" b="1" dirty="0" err="1" smtClean="0"/>
                        <a:t>Revlimid</a:t>
                      </a:r>
                      <a:r>
                        <a:rPr lang="de-AT" sz="1800" b="1" dirty="0" smtClean="0"/>
                        <a:t>®)</a:t>
                      </a:r>
                      <a:endParaRPr lang="en-US" sz="1800" b="1" dirty="0"/>
                    </a:p>
                  </a:txBody>
                  <a:tcPr marT="45714" marB="45714"/>
                </a:tc>
              </a:tr>
              <a:tr h="464004"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Doxorubicin</a:t>
                      </a:r>
                      <a:r>
                        <a:rPr lang="de-AT" sz="1800" b="1" baseline="0" dirty="0" smtClean="0"/>
                        <a:t> (</a:t>
                      </a:r>
                      <a:r>
                        <a:rPr lang="de-AT" sz="1800" b="1" baseline="0" dirty="0" err="1" smtClean="0"/>
                        <a:t>Adriblastin</a:t>
                      </a:r>
                      <a:r>
                        <a:rPr lang="de-AT" sz="1800" b="1" baseline="0" dirty="0" smtClean="0"/>
                        <a:t>®)</a:t>
                      </a:r>
                      <a:endParaRPr lang="en-US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Bendamustin</a:t>
                      </a:r>
                      <a:r>
                        <a:rPr lang="de-AT" sz="1800" b="1" baseline="0" dirty="0" smtClean="0"/>
                        <a:t> (</a:t>
                      </a:r>
                      <a:r>
                        <a:rPr lang="de-AT" sz="1800" b="1" baseline="0" dirty="0" err="1" smtClean="0"/>
                        <a:t>Levact</a:t>
                      </a:r>
                      <a:r>
                        <a:rPr lang="de-AT" sz="1800" b="1" baseline="0" dirty="0" smtClean="0"/>
                        <a:t>®)</a:t>
                      </a:r>
                      <a:endParaRPr lang="en-US" sz="1800" b="1" dirty="0"/>
                    </a:p>
                  </a:txBody>
                  <a:tcPr marT="45714" marB="45714"/>
                </a:tc>
              </a:tr>
              <a:tr h="464004"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Vincristin</a:t>
                      </a:r>
                      <a:r>
                        <a:rPr lang="de-AT" sz="1800" b="1" dirty="0" smtClean="0"/>
                        <a:t>,</a:t>
                      </a:r>
                      <a:r>
                        <a:rPr lang="de-AT" sz="1800" b="1" baseline="0" dirty="0" smtClean="0"/>
                        <a:t> </a:t>
                      </a:r>
                      <a:r>
                        <a:rPr lang="de-AT" sz="1800" b="1" baseline="0" dirty="0" err="1" smtClean="0"/>
                        <a:t>BCNU</a:t>
                      </a:r>
                      <a:endParaRPr lang="en-US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Carfilzomib</a:t>
                      </a:r>
                      <a:endParaRPr lang="en-US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14" marB="45714"/>
                </a:tc>
              </a:tr>
              <a:tr h="464004"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Cisplatin</a:t>
                      </a:r>
                      <a:r>
                        <a:rPr lang="de-AT" sz="1800" b="1" dirty="0" smtClean="0"/>
                        <a:t>, </a:t>
                      </a:r>
                      <a:r>
                        <a:rPr lang="de-AT" sz="1800" b="1" dirty="0" err="1" smtClean="0"/>
                        <a:t>Etoposid</a:t>
                      </a:r>
                      <a:endParaRPr lang="en-US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de-AT" sz="1800" b="1" dirty="0" err="1" smtClean="0"/>
                        <a:t>Pomalidomid</a:t>
                      </a:r>
                      <a:endParaRPr lang="en-US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T="45714" marB="45714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/>
          <a:lstStyle/>
          <a:p>
            <a:pPr>
              <a:defRPr/>
            </a:pPr>
            <a:r>
              <a:rPr lang="de-AT" sz="2800" b="1" dirty="0" smtClean="0">
                <a:solidFill>
                  <a:schemeClr val="accent3"/>
                </a:solidFill>
              </a:rPr>
              <a:t>Wovon hängt die Wahl der Behandlung für einen individuellen Patienten ab?</a:t>
            </a:r>
          </a:p>
        </p:txBody>
      </p:sp>
      <p:graphicFrame>
        <p:nvGraphicFramePr>
          <p:cNvPr id="129162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0689"/>
              </p:ext>
            </p:extLst>
          </p:nvPr>
        </p:nvGraphicFramePr>
        <p:xfrm>
          <a:off x="755650" y="1916113"/>
          <a:ext cx="7561263" cy="3449636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3767138"/>
                <a:gridCol w="3794125"/>
              </a:tblGrid>
              <a:tr h="576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Patienten-spezifische Faktoren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Tumor-spezifische Faktoren</a:t>
                      </a:r>
                      <a:endParaRPr kumimoji="0" lang="de-A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</a:tr>
              <a:tr h="4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Alter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Stadium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</a:tr>
              <a:tr h="457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Allgemeinzustand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Zytogenetik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</a:tr>
              <a:tr h="457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Organfunktion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Wachstumsgeschwindigkeit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</a:tr>
              <a:tr h="4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Begleiterkrankungen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Medikamentenresistenz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</a:tr>
              <a:tr h="41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Präferenzen</a:t>
                      </a:r>
                      <a:endParaRPr kumimoji="0" lang="de-A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Immunglobulin </a:t>
                      </a: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Isotyp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IgA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</a:tr>
              <a:tr h="628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Emotionales Wohlbefinden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Sozioökonomische Faktoren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Verhältnis: normale/</a:t>
                      </a: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klonale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Plasmazellen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horzOverflow="overflow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/>
          <a:lstStyle/>
          <a:p>
            <a:pPr eaLnBrk="1" hangingPunct="1">
              <a:defRPr/>
            </a:pPr>
            <a:r>
              <a:rPr lang="de-DE" sz="2800" b="1" dirty="0" smtClean="0">
                <a:solidFill>
                  <a:schemeClr val="accent3"/>
                </a:solidFill>
              </a:rPr>
              <a:t> Therapiealgorithmus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24163" y="14795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de-DE" b="1" i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916238" y="1485900"/>
            <a:ext cx="3168650" cy="57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de-DE" b="1">
                <a:solidFill>
                  <a:srgbClr val="FFFFFF"/>
                </a:solidFill>
                <a:cs typeface="Arial" pitchFamily="34" charset="0"/>
              </a:rPr>
              <a:t>Patienten mit</a:t>
            </a:r>
          </a:p>
          <a:p>
            <a:pPr algn="ctr">
              <a:defRPr/>
            </a:pPr>
            <a:r>
              <a:rPr lang="de-DE" b="1">
                <a:solidFill>
                  <a:srgbClr val="FFFFFF"/>
                </a:solidFill>
                <a:cs typeface="Arial" pitchFamily="34" charset="0"/>
              </a:rPr>
              <a:t> “aktivem Myelom”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27088" y="2924175"/>
            <a:ext cx="3168650" cy="574675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b="1">
                <a:solidFill>
                  <a:srgbClr val="FFFFFF"/>
                </a:solidFill>
                <a:cs typeface="Arial" pitchFamily="34" charset="0"/>
              </a:rPr>
              <a:t>Transplantation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003800" y="2997200"/>
            <a:ext cx="3168650" cy="503238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1847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de-DE" b="1">
                <a:solidFill>
                  <a:srgbClr val="FFFFFF"/>
                </a:solidFill>
                <a:cs typeface="Arial" pitchFamily="34" charset="0"/>
              </a:rPr>
              <a:t>Konventionelle Therapie</a:t>
            </a:r>
            <a:endParaRPr lang="de-DE" b="1" i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23850" y="4365625"/>
            <a:ext cx="4043363" cy="13684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47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1800" b="1">
                <a:solidFill>
                  <a:srgbClr val="FFFFFF"/>
                </a:solidFill>
                <a:cs typeface="Arial" pitchFamily="34" charset="0"/>
              </a:rPr>
              <a:t>Alter bis 70+</a:t>
            </a:r>
          </a:p>
          <a:p>
            <a:pPr algn="ctr"/>
            <a:r>
              <a:rPr lang="de-DE" sz="1800" b="1">
                <a:solidFill>
                  <a:srgbClr val="FFFFFF"/>
                </a:solidFill>
                <a:cs typeface="Arial" pitchFamily="34" charset="0"/>
              </a:rPr>
              <a:t>Normale Organfunktion</a:t>
            </a:r>
          </a:p>
          <a:p>
            <a:pPr algn="ctr"/>
            <a:r>
              <a:rPr lang="de-DE" sz="1800" b="1">
                <a:solidFill>
                  <a:srgbClr val="FFFFFF"/>
                </a:solidFill>
                <a:cs typeface="Arial" pitchFamily="34" charset="0"/>
              </a:rPr>
              <a:t>Erfolgreiche Stammzellsammlung </a:t>
            </a:r>
          </a:p>
          <a:p>
            <a:pPr algn="ctr"/>
            <a:r>
              <a:rPr lang="de-DE" sz="1800" b="1">
                <a:solidFill>
                  <a:srgbClr val="FFFFFF"/>
                </a:solidFill>
                <a:cs typeface="Arial" pitchFamily="34" charset="0"/>
              </a:rPr>
              <a:t>Präferenz des Patienten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003800" y="4365625"/>
            <a:ext cx="3529013" cy="13684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4747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de-DE" sz="1800" b="1">
                <a:solidFill>
                  <a:srgbClr val="FFFFFF"/>
                </a:solidFill>
                <a:cs typeface="Arial" pitchFamily="34" charset="0"/>
              </a:rPr>
              <a:t>Alter &gt; 65</a:t>
            </a:r>
          </a:p>
          <a:p>
            <a:pPr algn="ctr"/>
            <a:r>
              <a:rPr lang="de-DE" sz="1800" b="1">
                <a:solidFill>
                  <a:srgbClr val="FFFFFF"/>
                </a:solidFill>
                <a:cs typeface="Arial" pitchFamily="34" charset="0"/>
              </a:rPr>
              <a:t>Multimorbidität</a:t>
            </a:r>
          </a:p>
          <a:p>
            <a:pPr algn="ctr"/>
            <a:r>
              <a:rPr lang="de-DE" sz="1800" b="1">
                <a:solidFill>
                  <a:srgbClr val="FFFFFF"/>
                </a:solidFill>
                <a:cs typeface="Arial" pitchFamily="34" charset="0"/>
              </a:rPr>
              <a:t>Keine Stammzellen verfügbar</a:t>
            </a:r>
            <a:r>
              <a:rPr lang="de-DE" b="1" i="1">
                <a:solidFill>
                  <a:srgbClr val="FFFFFF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de-DE" sz="1800" b="1">
                <a:solidFill>
                  <a:srgbClr val="FFFFFF"/>
                </a:solidFill>
                <a:cs typeface="Arial" pitchFamily="34" charset="0"/>
              </a:rPr>
              <a:t>Präferenz des Patienten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271713" y="3500438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591300" y="3573463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208213" y="23368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6515100" y="2349500"/>
            <a:ext cx="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4500563" y="20447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2195513" y="2349500"/>
            <a:ext cx="4343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txBody>
          <a:bodyPr/>
          <a:lstStyle/>
          <a:p>
            <a:pPr eaLnBrk="1" hangingPunct="1">
              <a:defRPr/>
            </a:pPr>
            <a:r>
              <a:rPr lang="de-DE" sz="2800" b="1" smtClean="0">
                <a:solidFill>
                  <a:schemeClr val="accent3"/>
                </a:solidFill>
              </a:rPr>
              <a:t>Standardvorgehen und Therapieziele 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003800" y="1628775"/>
            <a:ext cx="3600450" cy="4316413"/>
          </a:xfrm>
          <a:prstGeom prst="rect">
            <a:avLst/>
          </a:prstGeom>
          <a:solidFill>
            <a:srgbClr val="0000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endParaRPr lang="de-AT" sz="1600" b="1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de-AT" sz="1800" b="1" dirty="0">
                <a:solidFill>
                  <a:srgbClr val="FFFFFF"/>
                </a:solidFill>
              </a:rPr>
              <a:t>Induktionstherapie</a:t>
            </a:r>
          </a:p>
          <a:p>
            <a:pPr algn="ctr" eaLnBrk="1" hangingPunct="1">
              <a:lnSpc>
                <a:spcPct val="110000"/>
              </a:lnSpc>
            </a:pPr>
            <a:r>
              <a:rPr lang="de-AT" sz="1800" b="1" dirty="0">
                <a:solidFill>
                  <a:srgbClr val="FFFFFF"/>
                </a:solidFill>
              </a:rPr>
              <a:t>(3-4 Zyklen)</a:t>
            </a:r>
          </a:p>
          <a:p>
            <a:pPr algn="ctr" eaLnBrk="1" hangingPunct="1">
              <a:lnSpc>
                <a:spcPct val="110000"/>
              </a:lnSpc>
            </a:pPr>
            <a:endParaRPr lang="de-AT" sz="1800" b="1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endParaRPr lang="de-AT" sz="1800" b="1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de-AT" sz="1800" b="1" dirty="0">
                <a:solidFill>
                  <a:srgbClr val="FFFFFF"/>
                </a:solidFill>
              </a:rPr>
              <a:t>ASZT </a:t>
            </a:r>
          </a:p>
          <a:p>
            <a:pPr algn="ctr" eaLnBrk="1" hangingPunct="1">
              <a:lnSpc>
                <a:spcPct val="110000"/>
              </a:lnSpc>
            </a:pPr>
            <a:r>
              <a:rPr lang="de-AT" sz="1800" b="1" dirty="0">
                <a:solidFill>
                  <a:srgbClr val="FFFFFF"/>
                </a:solidFill>
              </a:rPr>
              <a:t>(Mel-200, 1-2 x)</a:t>
            </a:r>
          </a:p>
          <a:p>
            <a:pPr algn="ctr" eaLnBrk="1" hangingPunct="1">
              <a:lnSpc>
                <a:spcPct val="110000"/>
              </a:lnSpc>
            </a:pPr>
            <a:endParaRPr lang="de-AT" sz="1800" b="1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endParaRPr lang="de-AT" sz="1800" b="1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de-AT" sz="1800" b="1" dirty="0">
                <a:solidFill>
                  <a:srgbClr val="FFC000"/>
                </a:solidFill>
              </a:rPr>
              <a:t>Offene Fragen: </a:t>
            </a:r>
          </a:p>
          <a:p>
            <a:pPr algn="ctr" eaLnBrk="1" hangingPunct="1">
              <a:lnSpc>
                <a:spcPct val="110000"/>
              </a:lnSpc>
            </a:pPr>
            <a:endParaRPr lang="de-AT" sz="18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de-AT" sz="1800" b="1" dirty="0">
                <a:solidFill>
                  <a:srgbClr val="FFC000"/>
                </a:solidFill>
              </a:rPr>
              <a:t>Konsolidierung?</a:t>
            </a:r>
          </a:p>
          <a:p>
            <a:pPr algn="ctr" eaLnBrk="1" hangingPunct="1">
              <a:lnSpc>
                <a:spcPct val="110000"/>
              </a:lnSpc>
            </a:pPr>
            <a:endParaRPr lang="de-AT" sz="1800" b="1" dirty="0">
              <a:solidFill>
                <a:srgbClr val="FFC000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de-AT" sz="1800" b="1" dirty="0">
                <a:solidFill>
                  <a:srgbClr val="FFC000"/>
                </a:solidFill>
              </a:rPr>
              <a:t>Erhaltungstherapie?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6732588" y="2781300"/>
            <a:ext cx="0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6732588" y="3933825"/>
            <a:ext cx="0" cy="2873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222" name="Inhaltsplatzhalter 2"/>
          <p:cNvSpPr>
            <a:spLocks/>
          </p:cNvSpPr>
          <p:nvPr/>
        </p:nvSpPr>
        <p:spPr bwMode="auto">
          <a:xfrm>
            <a:off x="827088" y="1628775"/>
            <a:ext cx="3529012" cy="4310063"/>
          </a:xfrm>
          <a:prstGeom prst="rect">
            <a:avLst/>
          </a:prstGeom>
          <a:solidFill>
            <a:srgbClr val="0000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endParaRPr lang="de-DE" sz="1400" b="1" dirty="0">
              <a:solidFill>
                <a:srgbClr val="FFFFFF"/>
              </a:solidFill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de-DE" sz="1400" b="1" dirty="0">
                <a:solidFill>
                  <a:srgbClr val="FFFFFF"/>
                </a:solidFill>
              </a:rPr>
              <a:t>       </a:t>
            </a:r>
            <a:r>
              <a:rPr lang="de-DE" sz="1800" b="1" dirty="0">
                <a:solidFill>
                  <a:srgbClr val="FFFF00"/>
                </a:solidFill>
              </a:rPr>
              <a:t>Ziele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800" b="1" dirty="0">
                <a:solidFill>
                  <a:srgbClr val="FFFFFF"/>
                </a:solidFill>
              </a:rPr>
              <a:t>Hohe CR-Rate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800" b="1" dirty="0">
                <a:solidFill>
                  <a:srgbClr val="FFFFFF"/>
                </a:solidFill>
              </a:rPr>
              <a:t>Schnelles Ansprechen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de-DE" sz="1800" b="1" dirty="0">
                <a:solidFill>
                  <a:srgbClr val="FFFFFF"/>
                </a:solidFill>
              </a:rPr>
              <a:t>Geringe Nebenwirkungen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de-DE" sz="1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252000" y="180000"/>
            <a:ext cx="8640000" cy="900000"/>
          </a:xfrm>
          <a:solidFill>
            <a:srgbClr val="0000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b="1" dirty="0" smtClean="0">
                <a:solidFill>
                  <a:schemeClr val="accent3"/>
                </a:solidFill>
              </a:rPr>
              <a:t>Induktions-Protokolle für die Behandlung vor der autologen Stammzelltransplantation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887538" y="241935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400">
              <a:cs typeface="Arial" pitchFamily="34" charset="0"/>
            </a:endParaRPr>
          </a:p>
        </p:txBody>
      </p:sp>
      <p:graphicFrame>
        <p:nvGraphicFramePr>
          <p:cNvPr id="16491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767036"/>
              </p:ext>
            </p:extLst>
          </p:nvPr>
        </p:nvGraphicFramePr>
        <p:xfrm>
          <a:off x="827285" y="1526428"/>
          <a:ext cx="7777163" cy="5214940"/>
        </p:xfrm>
        <a:graphic>
          <a:graphicData uri="http://schemas.openxmlformats.org/drawingml/2006/table">
            <a:tbl>
              <a:tblPr firstRow="1">
                <a:tableStyleId>{85BE263C-DBD7-4A20-BB59-AAB30ACAA65A}</a:tableStyleId>
              </a:tblPr>
              <a:tblGrid>
                <a:gridCol w="3527425"/>
                <a:gridCol w="3008313"/>
                <a:gridCol w="1241425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VD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Velcade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Dex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VAD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Vincristin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Adriamcycin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Dex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VTD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Velcade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Thal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TD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Thal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PAD </a:t>
                      </a:r>
                      <a:r>
                        <a:rPr kumimoji="0" lang="de-AT" sz="1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Velcade Doxorubicin Dex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VAD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Vincristin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Adriamcycin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Dex</a:t>
                      </a:r>
                      <a:endParaRPr kumimoji="0" lang="de-A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vTD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reduziertes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Velcade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Thal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VD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Velcade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VCD </a:t>
                      </a:r>
                      <a:r>
                        <a:rPr kumimoji="0" lang="de-AT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Velcade Cyclophosphamid Dex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VDT </a:t>
                      </a:r>
                      <a:r>
                        <a:rPr kumimoji="0" lang="de-AT" sz="1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Velcade Dex Thal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VMCP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/</a:t>
                      </a: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VBAP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-V</a:t>
                      </a:r>
                      <a:b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</a:b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Vincristin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Melphalan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Cyclophosphamide Prednisone/ 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Vincristin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BCNU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Adriamycin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Prednison –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Velcade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TD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Thal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Dex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VRD </a:t>
                      </a:r>
                      <a:r>
                        <a:rPr kumimoji="0" lang="de-AT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Velcade Revlimid Dex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VRDC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Velcade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Revlimid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Cyclophosphamid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VTD </a:t>
                      </a:r>
                      <a:r>
                        <a:rPr kumimoji="0" lang="de-AT" sz="1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Velcade Thal Dex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VDTC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Velcade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Dex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Thal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Cyclophosphamid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</a:rPr>
                        <a:t> 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L-hdDex </a:t>
                      </a:r>
                      <a:r>
                        <a:rPr kumimoji="0" lang="de-AT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Lenalidomid hoch dosiertes Dex</a:t>
                      </a:r>
                      <a:endParaRPr kumimoji="0" lang="de-A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L-</a:t>
                      </a:r>
                      <a:r>
                        <a:rPr kumimoji="0" lang="de-AT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ldDex</a:t>
                      </a:r>
                      <a:r>
                        <a:rPr kumimoji="0" lang="de-AT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Lenalidomid</a:t>
                      </a:r>
                      <a:r>
                        <a:rPr kumimoji="0" lang="de-A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niedrig dosiertes </a:t>
                      </a:r>
                      <a:r>
                        <a:rPr kumimoji="0" lang="de-AT" sz="1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Dex</a:t>
                      </a:r>
                      <a:endParaRPr kumimoji="0" lang="de-A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7" name="Line 54"/>
          <p:cNvSpPr>
            <a:spLocks noChangeShapeType="1"/>
          </p:cNvSpPr>
          <p:nvPr/>
        </p:nvSpPr>
        <p:spPr bwMode="auto">
          <a:xfrm flipH="1">
            <a:off x="3492823" y="1341909"/>
            <a:ext cx="719137" cy="1428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268" name="Line 55"/>
          <p:cNvSpPr>
            <a:spLocks noChangeShapeType="1"/>
          </p:cNvSpPr>
          <p:nvPr/>
        </p:nvSpPr>
        <p:spPr bwMode="auto">
          <a:xfrm>
            <a:off x="4572000" y="1340321"/>
            <a:ext cx="647700" cy="1444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269" name="Oval 56"/>
          <p:cNvSpPr>
            <a:spLocks noChangeArrowheads="1"/>
          </p:cNvSpPr>
          <p:nvPr/>
        </p:nvSpPr>
        <p:spPr bwMode="auto">
          <a:xfrm>
            <a:off x="4211835" y="1166066"/>
            <a:ext cx="360363" cy="3603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de-AT" dirty="0">
                <a:solidFill>
                  <a:schemeClr val="bg1"/>
                </a:solidFill>
              </a:rPr>
              <a:t>       R</a:t>
            </a:r>
          </a:p>
        </p:txBody>
      </p:sp>
      <p:sp>
        <p:nvSpPr>
          <p:cNvPr id="2" name="Rechteck 1"/>
          <p:cNvSpPr/>
          <p:nvPr/>
        </p:nvSpPr>
        <p:spPr>
          <a:xfrm>
            <a:off x="224416" y="158948"/>
            <a:ext cx="8676000" cy="936000"/>
          </a:xfrm>
          <a:prstGeom prst="rect">
            <a:avLst/>
          </a:prstGeom>
          <a:noFill/>
          <a:ln w="53975"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1703</Words>
  <Application>Microsoft Office PowerPoint</Application>
  <PresentationFormat>Bildschirmpräsentation (4:3)</PresentationFormat>
  <Paragraphs>495</Paragraphs>
  <Slides>43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Standarddesign</vt:lpstr>
      <vt:lpstr>Aktuelle Behandlungsstrategien bei Patienten mit multiplem Myelom  </vt:lpstr>
      <vt:lpstr>Wer benötigt eine Behandlung?</vt:lpstr>
      <vt:lpstr>Was soll durch die Behandlung erreicht werden?</vt:lpstr>
      <vt:lpstr>Prognostisch relevante Parameter</vt:lpstr>
      <vt:lpstr>Therapiemöglichkeiten</vt:lpstr>
      <vt:lpstr>Wovon hängt die Wahl der Behandlung für einen individuellen Patienten ab?</vt:lpstr>
      <vt:lpstr> Therapiealgorithmus</vt:lpstr>
      <vt:lpstr>Standardvorgehen und Therapieziele </vt:lpstr>
      <vt:lpstr>Induktions-Protokolle für die Behandlung vor der autologen Stammzelltransplantation </vt:lpstr>
      <vt:lpstr>Ergebnisse moderner Induktionstherapien</vt:lpstr>
      <vt:lpstr>Stammzell-Sammlung</vt:lpstr>
      <vt:lpstr>Stammzelltransplantation</vt:lpstr>
      <vt:lpstr>Die Reduktion der Myelomzellen  korreliert mit der krankheitsfreien Überlebenszeit</vt:lpstr>
      <vt:lpstr>Das Ausmaß der Tumorreduktion korreliert mit dem Überleben (IFM 90)</vt:lpstr>
      <vt:lpstr>Bedeutung des Zeitpunkts des Erreichens einer kompletten Remission </vt:lpstr>
      <vt:lpstr>Optionen nach ASZT</vt:lpstr>
      <vt:lpstr>Ziele von Konsolidierung und Erhaltungstherapie</vt:lpstr>
      <vt:lpstr>Erhaltungstherapie mit Lenalidomid nach  autologer Stammzelltransplantation</vt:lpstr>
      <vt:lpstr>Chronologisches Alter korreliert nicht notwendigerweise mit biologischem Alter</vt:lpstr>
      <vt:lpstr>Behandlung ‚älterer‘ Patienten</vt:lpstr>
      <vt:lpstr>Melphalan-Prednison-Thalidomid (MPT) im Vergleich zu Melphalan-Prednison (MP)</vt:lpstr>
      <vt:lpstr>Melphalan-Prednison-Thalidomid (MPT) im Vergleich zu Melphalan-Prednison (MP)</vt:lpstr>
      <vt:lpstr>Velcade-Melphalan-Prednison im Vergleich zu Melphalan-Prednison bei älteren Patienten</vt:lpstr>
      <vt:lpstr>Velcade-Melphalan-Prednison (VMP)</vt:lpstr>
      <vt:lpstr>Reduktion der Bortezomib-Nebenwirkung</vt:lpstr>
      <vt:lpstr> Lenalidomid/hoch dosiertes Dexamethason verglichen mit Lenalidomid/niedrig dosiertes Dexamethason </vt:lpstr>
      <vt:lpstr>Lenalidomid-hoch dosiertes Dexamethason verglichen mit Lenalidomid-niedrig dosiertes Dexamethason</vt:lpstr>
      <vt:lpstr>MP+RevlimidRevlimid verglichen mit MP+Revlimid verglichen mit MP</vt:lpstr>
      <vt:lpstr>MPR-R im Vergleich zu MPR und MP (MPR: Melphalan-Prednison-Revlimid und Revlimiderhaltungstherapie)</vt:lpstr>
      <vt:lpstr>Melphalan-Prednison-RevlimidRevlimid vs. Melphalan-Prednison+Revlimid vs. Melphalan-Prednison</vt:lpstr>
      <vt:lpstr>Zusammenfassung</vt:lpstr>
      <vt:lpstr>Krankheitsprogression beim multiplen Myelom   </vt:lpstr>
      <vt:lpstr>Behandlung von Patienten mit Rezidiv oder primär resistenter Erkrankung</vt:lpstr>
      <vt:lpstr> Grundlagen für die Therapiewahl beim Rezidiv</vt:lpstr>
      <vt:lpstr>Beispiele für Therapiewahl</vt:lpstr>
      <vt:lpstr>Supportive Therapie</vt:lpstr>
      <vt:lpstr>Therapie bei multiplem Myelom</vt:lpstr>
      <vt:lpstr>Was ist das Beste für mich?</vt:lpstr>
      <vt:lpstr>Körperliche Einschränkungen sind oft Anstoß für   für beträchtliche Weiterentwicklung der Persönlichkeit </vt:lpstr>
      <vt:lpstr>High quality care is our determination</vt:lpstr>
      <vt:lpstr>Danke für Ihre Aufmerksamkeit</vt:lpstr>
      <vt:lpstr>Danke für Ihre Aufmerksamkeit</vt:lpstr>
      <vt:lpstr>Bortezomib-basierte Therapien auch bei zytogenetischen Risiko sehr wirksam</vt:lpstr>
    </vt:vector>
  </TitlesOfParts>
  <Company>EDV Management Betriebsführungszentrum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sind Lymphome, Warnzeichen, Symptome und Beschwerden.</dc:title>
  <dc:creator>wil1melud</dc:creator>
  <cp:lastModifiedBy>heinz.ludwig2</cp:lastModifiedBy>
  <cp:revision>139</cp:revision>
  <dcterms:created xsi:type="dcterms:W3CDTF">2007-09-10T15:13:41Z</dcterms:created>
  <dcterms:modified xsi:type="dcterms:W3CDTF">2013-09-06T17:42:19Z</dcterms:modified>
</cp:coreProperties>
</file>